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3"/>
  </p:notesMasterIdLst>
  <p:sldIdLst>
    <p:sldId id="258" r:id="rId2"/>
    <p:sldId id="259" r:id="rId3"/>
    <p:sldId id="287" r:id="rId4"/>
    <p:sldId id="288" r:id="rId5"/>
    <p:sldId id="264" r:id="rId6"/>
    <p:sldId id="260" r:id="rId7"/>
    <p:sldId id="261" r:id="rId8"/>
    <p:sldId id="262" r:id="rId9"/>
    <p:sldId id="263" r:id="rId10"/>
    <p:sldId id="257" r:id="rId11"/>
    <p:sldId id="267" r:id="rId12"/>
    <p:sldId id="265" r:id="rId13"/>
    <p:sldId id="300" r:id="rId14"/>
    <p:sldId id="306" r:id="rId15"/>
    <p:sldId id="305" r:id="rId16"/>
    <p:sldId id="304" r:id="rId17"/>
    <p:sldId id="303" r:id="rId18"/>
    <p:sldId id="301" r:id="rId19"/>
    <p:sldId id="266" r:id="rId20"/>
    <p:sldId id="271" r:id="rId21"/>
    <p:sldId id="269" r:id="rId22"/>
    <p:sldId id="272" r:id="rId23"/>
    <p:sldId id="270" r:id="rId24"/>
    <p:sldId id="274" r:id="rId25"/>
    <p:sldId id="273" r:id="rId26"/>
    <p:sldId id="275" r:id="rId27"/>
    <p:sldId id="276" r:id="rId28"/>
    <p:sldId id="277" r:id="rId29"/>
    <p:sldId id="280" r:id="rId30"/>
    <p:sldId id="291" r:id="rId31"/>
    <p:sldId id="278" r:id="rId32"/>
  </p:sldIdLst>
  <p:sldSz cx="9144000" cy="5143500" type="screen16x9"/>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86" autoAdjust="0"/>
  </p:normalViewPr>
  <p:slideViewPr>
    <p:cSldViewPr>
      <p:cViewPr varScale="1">
        <p:scale>
          <a:sx n="87" d="100"/>
          <a:sy n="87" d="100"/>
        </p:scale>
        <p:origin x="13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D73108-9DB1-4688-908B-B41B2C47292B}" type="datetimeFigureOut">
              <a:rPr lang="es-MX" smtClean="0"/>
              <a:t>14/09/2022</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0E85B6-33D6-4CD6-BBC0-8A1A0477DD70}" type="slidenum">
              <a:rPr lang="es-MX" smtClean="0"/>
              <a:t>‹Nº›</a:t>
            </a:fld>
            <a:endParaRPr lang="es-MX"/>
          </a:p>
        </p:txBody>
      </p:sp>
    </p:spTree>
    <p:extLst>
      <p:ext uri="{BB962C8B-B14F-4D97-AF65-F5344CB8AC3E}">
        <p14:creationId xmlns:p14="http://schemas.microsoft.com/office/powerpoint/2010/main" val="13435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e38dc7bb6a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e38dc7bb6a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solidFill>
                  <a:srgbClr val="000000"/>
                </a:solidFill>
                <a:effectLst/>
                <a:latin typeface="Book Antiqua" panose="02040602050305030304" pitchFamily="18" charset="0"/>
                <a:ea typeface="Times New Roman" panose="02020603050405020304" pitchFamily="18" charset="0"/>
              </a:rPr>
              <a:t>En la Figura 14 podemos ver un mapa de memoria de 32 bits, dividido en 8 regiones de 0.5 </a:t>
            </a:r>
            <a:r>
              <a:rPr lang="es-MX" sz="1200" dirty="0" err="1">
                <a:solidFill>
                  <a:srgbClr val="000000"/>
                </a:solidFill>
                <a:effectLst/>
                <a:latin typeface="Book Antiqua" panose="02040602050305030304" pitchFamily="18" charset="0"/>
                <a:ea typeface="Times New Roman" panose="02020603050405020304" pitchFamily="18" charset="0"/>
              </a:rPr>
              <a:t>GBytes</a:t>
            </a:r>
            <a:r>
              <a:rPr lang="es-MX" sz="1200" dirty="0">
                <a:solidFill>
                  <a:srgbClr val="000000"/>
                </a:solidFill>
                <a:effectLst/>
                <a:latin typeface="Book Antiqua" panose="02040602050305030304" pitchFamily="18" charset="0"/>
                <a:ea typeface="Times New Roman" panose="02020603050405020304" pitchFamily="18" charset="0"/>
              </a:rPr>
              <a:t> (512 </a:t>
            </a:r>
            <a:r>
              <a:rPr lang="es-MX" sz="1200" dirty="0" err="1">
                <a:solidFill>
                  <a:srgbClr val="000000"/>
                </a:solidFill>
                <a:effectLst/>
                <a:latin typeface="Book Antiqua" panose="02040602050305030304" pitchFamily="18" charset="0"/>
                <a:ea typeface="Times New Roman" panose="02020603050405020304" pitchFamily="18" charset="0"/>
              </a:rPr>
              <a:t>MBytes</a:t>
            </a:r>
            <a:r>
              <a:rPr lang="es-MX" sz="1200" dirty="0">
                <a:solidFill>
                  <a:srgbClr val="000000"/>
                </a:solidFill>
                <a:effectLst/>
                <a:latin typeface="Book Antiqua" panose="02040602050305030304" pitchFamily="18" charset="0"/>
                <a:ea typeface="Times New Roman" panose="02020603050405020304" pitchFamily="18" charset="0"/>
              </a:rPr>
              <a:t>).Los Microcontroladores ARM usan esta división para ubicar las diferentes memorias y periféricos del microcontrolador. Así, queda fácil ubicar las regiones donde están ubicadas las memorias</a:t>
            </a:r>
            <a:endParaRPr lang="es-MX" sz="12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8955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solidFill>
                  <a:srgbClr val="000000"/>
                </a:solidFill>
                <a:effectLst/>
                <a:latin typeface="Book Antiqua" panose="02040602050305030304" pitchFamily="18" charset="0"/>
                <a:ea typeface="Times New Roman" panose="02020603050405020304" pitchFamily="18" charset="0"/>
              </a:rPr>
              <a:t>En la Figura 15 podemos observar un mapa de memoria para un microcontrolador de 32 bits ARM Cortex-M3, donde la parte más baja del mapa de memoria es usado para el código (</a:t>
            </a:r>
            <a:r>
              <a:rPr lang="es-MX" sz="1200" dirty="0" err="1">
                <a:solidFill>
                  <a:srgbClr val="000000"/>
                </a:solidFill>
                <a:effectLst/>
                <a:latin typeface="Book Antiqua" panose="02040602050305030304" pitchFamily="18" charset="0"/>
                <a:ea typeface="Times New Roman" panose="02020603050405020304" pitchFamily="18" charset="0"/>
              </a:rPr>
              <a:t>Code</a:t>
            </a:r>
            <a:r>
              <a:rPr lang="es-MX" sz="1200" dirty="0">
                <a:solidFill>
                  <a:srgbClr val="000000"/>
                </a:solidFill>
                <a:effectLst/>
                <a:latin typeface="Book Antiqua" panose="02040602050305030304" pitchFamily="18" charset="0"/>
                <a:ea typeface="Times New Roman" panose="02020603050405020304" pitchFamily="18" charset="0"/>
              </a:rPr>
              <a:t>), le </a:t>
            </a:r>
            <a:r>
              <a:rPr lang="es-MX" sz="1200" dirty="0" err="1">
                <a:solidFill>
                  <a:srgbClr val="000000"/>
                </a:solidFill>
                <a:effectLst/>
                <a:latin typeface="Book Antiqua" panose="02040602050305030304" pitchFamily="18" charset="0"/>
                <a:ea typeface="Times New Roman" panose="02020603050405020304" pitchFamily="18" charset="0"/>
              </a:rPr>
              <a:t>siguela</a:t>
            </a:r>
            <a:r>
              <a:rPr lang="es-MX" sz="1200" dirty="0">
                <a:solidFill>
                  <a:srgbClr val="000000"/>
                </a:solidFill>
                <a:effectLst/>
                <a:latin typeface="Book Antiqua" panose="02040602050305030304" pitchFamily="18" charset="0"/>
                <a:ea typeface="Times New Roman" panose="02020603050405020304" pitchFamily="18" charset="0"/>
              </a:rPr>
              <a:t> memoria RAM interna, los periféricos, la memoria RAM externa, dispositivos externos, buses de periféricos y un área para uso del fabricante. Aquí también se trata de práctica para visualizar y entender el mapa de memoria de los microcontroladores de 32 bits</a:t>
            </a:r>
            <a:endParaRPr lang="es-MX" sz="12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9084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En la Figura 17 podemos notar la existencia de 2 buses </a:t>
            </a:r>
            <a:r>
              <a:rPr lang="es-MX" sz="1200" dirty="0" err="1">
                <a:solidFill>
                  <a:srgbClr val="000000"/>
                </a:solidFill>
                <a:effectLst/>
                <a:latin typeface="Book Antiqua" panose="02040602050305030304" pitchFamily="18" charset="0"/>
                <a:ea typeface="Times New Roman" panose="02020603050405020304" pitchFamily="18" charset="0"/>
              </a:rPr>
              <a:t>llamados:AHB</a:t>
            </a:r>
            <a:r>
              <a:rPr lang="es-MX" sz="1200" dirty="0">
                <a:solidFill>
                  <a:srgbClr val="000000"/>
                </a:solidFill>
                <a:effectLst/>
                <a:latin typeface="Book Antiqua" panose="02040602050305030304" pitchFamily="18" charset="0"/>
                <a:ea typeface="Times New Roman" panose="02020603050405020304" pitchFamily="18" charset="0"/>
              </a:rPr>
              <a:t> o Bus Avanzado del Alto desempeño (</a:t>
            </a:r>
            <a:r>
              <a:rPr lang="es-MX" sz="1200" dirty="0" err="1">
                <a:solidFill>
                  <a:srgbClr val="000000"/>
                </a:solidFill>
                <a:effectLst/>
                <a:latin typeface="Book Antiqua" panose="02040602050305030304" pitchFamily="18" charset="0"/>
                <a:ea typeface="Times New Roman" panose="02020603050405020304" pitchFamily="18" charset="0"/>
              </a:rPr>
              <a:t>Advanced</a:t>
            </a:r>
            <a:r>
              <a:rPr lang="es-MX" sz="1200" dirty="0">
                <a:solidFill>
                  <a:srgbClr val="000000"/>
                </a:solidFill>
                <a:effectLst/>
                <a:latin typeface="Book Antiqua" panose="02040602050305030304" pitchFamily="18" charset="0"/>
                <a:ea typeface="Times New Roman" panose="02020603050405020304" pitchFamily="18" charset="0"/>
              </a:rPr>
              <a:t> High-performance Bus)APB o Bus Avanzado de Periféricos (</a:t>
            </a:r>
            <a:r>
              <a:rPr lang="es-MX" sz="1200" dirty="0" err="1">
                <a:solidFill>
                  <a:srgbClr val="000000"/>
                </a:solidFill>
                <a:effectLst/>
                <a:latin typeface="Book Antiqua" panose="02040602050305030304" pitchFamily="18" charset="0"/>
                <a:ea typeface="Times New Roman" panose="02020603050405020304" pitchFamily="18" charset="0"/>
              </a:rPr>
              <a:t>Advanced</a:t>
            </a:r>
            <a:r>
              <a:rPr lang="es-MX" sz="1200" dirty="0">
                <a:solidFill>
                  <a:srgbClr val="000000"/>
                </a:solidFill>
                <a:effectLst/>
                <a:latin typeface="Book Antiqua" panose="02040602050305030304" pitchFamily="18" charset="0"/>
                <a:ea typeface="Times New Roman" panose="02020603050405020304" pitchFamily="18" charset="0"/>
              </a:rPr>
              <a:t> </a:t>
            </a:r>
            <a:r>
              <a:rPr lang="es-MX" sz="1200" dirty="0" err="1">
                <a:solidFill>
                  <a:srgbClr val="000000"/>
                </a:solidFill>
                <a:effectLst/>
                <a:latin typeface="Book Antiqua" panose="02040602050305030304" pitchFamily="18" charset="0"/>
                <a:ea typeface="Times New Roman" panose="02020603050405020304" pitchFamily="18" charset="0"/>
              </a:rPr>
              <a:t>Peripheral</a:t>
            </a:r>
            <a:r>
              <a:rPr lang="es-MX" sz="1200" dirty="0">
                <a:solidFill>
                  <a:srgbClr val="000000"/>
                </a:solidFill>
                <a:effectLst/>
                <a:latin typeface="Book Antiqua" panose="02040602050305030304" pitchFamily="18" charset="0"/>
                <a:ea typeface="Times New Roman" panose="02020603050405020304" pitchFamily="18" charset="0"/>
              </a:rPr>
              <a:t> Bus)Como comentado anteriormente, son usados 2 buses por causa de la velocidad de trabajo delos periféricos, que son mucho más lentas que la frecuencia de operación de la CPU y las memorias. Por ejemplo mientras la CPU y memorias pueden estar trabajando a una</a:t>
            </a:r>
            <a:endParaRPr lang="es-MX" sz="1200" dirty="0">
              <a:effectLst/>
              <a:latin typeface="Times New Roman" panose="02020603050405020304" pitchFamily="18" charset="0"/>
              <a:ea typeface="Times New Roman" panose="02020603050405020304" pitchFamily="18" charset="0"/>
            </a:endParaRPr>
          </a:p>
          <a:p>
            <a:r>
              <a:rPr lang="es-MX" sz="12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A una frecuencia de 72 MHz, los periféricos pueden trabajar a 36 MHz. En algunos microcontroladores ARM, el bus APB es dividido en 2 buses (APB1 y APB2). Esto se hace porque algunos periféricos son más lentos que </a:t>
            </a:r>
            <a:r>
              <a:rPr lang="es-MX" sz="1200" dirty="0" err="1">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otros.Una</a:t>
            </a:r>
            <a:r>
              <a:rPr lang="es-MX" sz="12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de las propiedades de los microcontrolador ARM, es que para cada periférico es necesario habilitar su pulso de </a:t>
            </a:r>
            <a:r>
              <a:rPr lang="es-MX" sz="1200" dirty="0" err="1">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clock</a:t>
            </a:r>
            <a:r>
              <a:rPr lang="es-MX" sz="12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y su voltaje para que puedan trabajar. Por defecto todos los periféricos están sin voltaje para que el consumo de corriente del microcontrolador sea lo más bajo posible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solidFill>
                  <a:srgbClr val="000000"/>
                </a:solidFill>
                <a:effectLst/>
                <a:latin typeface="Book Antiqua" panose="02040602050305030304" pitchFamily="18" charset="0"/>
                <a:ea typeface="Times New Roman" panose="02020603050405020304" pitchFamily="18" charset="0"/>
              </a:rPr>
              <a:t>La Figura 17 muestra el diagrama en bloque de una configuración básica de un microcontrolador de 32 bits. También posee: la CPU, memoria de programa y de datos, periféricos o entradas/salidas. Podemos notar que ene GPIO, Interrupciones, </a:t>
            </a:r>
            <a:r>
              <a:rPr lang="es-MX" sz="1200" dirty="0" err="1">
                <a:solidFill>
                  <a:srgbClr val="000000"/>
                </a:solidFill>
                <a:effectLst/>
                <a:latin typeface="Book Antiqua" panose="02040602050305030304" pitchFamily="18" charset="0"/>
                <a:ea typeface="Times New Roman" panose="02020603050405020304" pitchFamily="18" charset="0"/>
              </a:rPr>
              <a:t>mers</a:t>
            </a:r>
            <a:r>
              <a:rPr lang="es-MX" sz="1200" dirty="0">
                <a:solidFill>
                  <a:srgbClr val="000000"/>
                </a:solidFill>
                <a:effectLst/>
                <a:latin typeface="Book Antiqua" panose="02040602050305030304" pitchFamily="18" charset="0"/>
                <a:ea typeface="Times New Roman" panose="02020603050405020304" pitchFamily="18" charset="0"/>
              </a:rPr>
              <a:t>, </a:t>
            </a:r>
            <a:r>
              <a:rPr lang="es-MX" sz="1200" dirty="0" err="1">
                <a:solidFill>
                  <a:srgbClr val="000000"/>
                </a:solidFill>
                <a:effectLst/>
                <a:latin typeface="Book Antiqua" panose="02040602050305030304" pitchFamily="18" charset="0"/>
                <a:ea typeface="Times New Roman" panose="02020603050405020304" pitchFamily="18" charset="0"/>
              </a:rPr>
              <a:t>watchdog</a:t>
            </a:r>
            <a:r>
              <a:rPr lang="es-MX" sz="1200" dirty="0">
                <a:solidFill>
                  <a:srgbClr val="000000"/>
                </a:solidFill>
                <a:effectLst/>
                <a:latin typeface="Book Antiqua" panose="02040602050305030304" pitchFamily="18" charset="0"/>
                <a:ea typeface="Times New Roman" panose="02020603050405020304" pitchFamily="18" charset="0"/>
              </a:rPr>
              <a:t>, ADC conversores analógico para digital, , DAC o conversores digital para analógico, interfaces I2C, SPI,UART, USB, CAN, Ethernet</a:t>
            </a:r>
            <a:endParaRPr lang="es-MX" sz="1200" dirty="0">
              <a:effectLst/>
              <a:latin typeface="Times New Roman" panose="02020603050405020304" pitchFamily="18" charset="0"/>
              <a:ea typeface="Times New Roman" panose="02020603050405020304" pitchFamily="18" charset="0"/>
            </a:endParaRPr>
          </a:p>
          <a:p>
            <a:endParaRPr lang="es-MX" sz="12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07943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solidFill>
                  <a:srgbClr val="000000"/>
                </a:solidFill>
                <a:effectLst/>
                <a:latin typeface="Book Antiqua" panose="02040602050305030304" pitchFamily="18" charset="0"/>
                <a:ea typeface="Times New Roman" panose="02020603050405020304" pitchFamily="18" charset="0"/>
              </a:rPr>
              <a:t>.La Figura 18 muestra como el </a:t>
            </a:r>
            <a:r>
              <a:rPr lang="es-MX" sz="1200" dirty="0" err="1">
                <a:solidFill>
                  <a:srgbClr val="000000"/>
                </a:solidFill>
                <a:effectLst/>
                <a:latin typeface="Book Antiqua" panose="02040602050305030304" pitchFamily="18" charset="0"/>
                <a:ea typeface="Times New Roman" panose="02020603050405020304" pitchFamily="18" charset="0"/>
              </a:rPr>
              <a:t>clock</a:t>
            </a:r>
            <a:r>
              <a:rPr lang="es-MX" sz="1200" dirty="0">
                <a:solidFill>
                  <a:srgbClr val="000000"/>
                </a:solidFill>
                <a:effectLst/>
                <a:latin typeface="Book Antiqua" panose="02040602050305030304" pitchFamily="18" charset="0"/>
                <a:ea typeface="Times New Roman" panose="02020603050405020304" pitchFamily="18" charset="0"/>
              </a:rPr>
              <a:t> del sistemas es habilitado para cada periférico por una compuerta AND. Sin esta habilitación, las operaciones de lectura y escrita que se hagan sobre el periférico no tienen ningún </a:t>
            </a:r>
            <a:r>
              <a:rPr lang="es-MX" sz="1200" dirty="0" err="1">
                <a:solidFill>
                  <a:srgbClr val="000000"/>
                </a:solidFill>
                <a:effectLst/>
                <a:latin typeface="Book Antiqua" panose="02040602050305030304" pitchFamily="18" charset="0"/>
                <a:ea typeface="Times New Roman" panose="02020603050405020304" pitchFamily="18" charset="0"/>
              </a:rPr>
              <a:t>efecto.Ahora</a:t>
            </a:r>
            <a:r>
              <a:rPr lang="es-MX" sz="1200" dirty="0">
                <a:solidFill>
                  <a:srgbClr val="000000"/>
                </a:solidFill>
                <a:effectLst/>
                <a:latin typeface="Book Antiqua" panose="02040602050305030304" pitchFamily="18" charset="0"/>
                <a:ea typeface="Times New Roman" panose="02020603050405020304" pitchFamily="18" charset="0"/>
              </a:rPr>
              <a:t> ya estamos en capacidad de entender un diagrama de un microcontrolador ARM.</a:t>
            </a:r>
            <a:endParaRPr dirty="0"/>
          </a:p>
        </p:txBody>
      </p:sp>
    </p:spTree>
    <p:extLst>
      <p:ext uri="{BB962C8B-B14F-4D97-AF65-F5344CB8AC3E}">
        <p14:creationId xmlns:p14="http://schemas.microsoft.com/office/powerpoint/2010/main" val="1393473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El bus APB1 puede funcionar a una frecuencia entre 24 a 36 MHz y están conectados </a:t>
            </a:r>
            <a:r>
              <a:rPr lang="es-MX" sz="1200" dirty="0" err="1">
                <a:solidFill>
                  <a:srgbClr val="000000"/>
                </a:solidFill>
                <a:effectLst/>
                <a:latin typeface="Book Antiqua" panose="02040602050305030304" pitchFamily="18" charset="0"/>
                <a:ea typeface="Times New Roman" panose="02020603050405020304" pitchFamily="18" charset="0"/>
              </a:rPr>
              <a:t>lossiguientes</a:t>
            </a:r>
            <a:r>
              <a:rPr lang="es-MX" sz="1200" dirty="0">
                <a:solidFill>
                  <a:srgbClr val="000000"/>
                </a:solidFill>
                <a:effectLst/>
                <a:latin typeface="Book Antiqua" panose="02040602050305030304" pitchFamily="18" charset="0"/>
                <a:ea typeface="Times New Roman" panose="02020603050405020304" pitchFamily="18" charset="0"/>
              </a:rPr>
              <a:t> periféricos:TIM2</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TIM3</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TIM4</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USART2</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 </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 </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USART3</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SPI2</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I2C1</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I2C2</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CAN</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USB</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SRAM</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WDG</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El bus APB2 puede funcionar a una frecuencia entre 48 y 72 MHz y están conectados los siguientes periféricos:</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WAKEUP</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GPIOA</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GPIOB</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GPIOC</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GPIOD</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GPIOE</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TIM1</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SPI1</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USART1</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ADC1</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ADC2</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err="1">
                <a:solidFill>
                  <a:srgbClr val="000000"/>
                </a:solidFill>
                <a:effectLst/>
                <a:latin typeface="Book Antiqua" panose="02040602050305030304" pitchFamily="18" charset="0"/>
                <a:ea typeface="Times New Roman" panose="02020603050405020304" pitchFamily="18" charset="0"/>
              </a:rPr>
              <a:t>Temperature</a:t>
            </a:r>
            <a:r>
              <a:rPr lang="es-MX" sz="1200" dirty="0">
                <a:solidFill>
                  <a:srgbClr val="000000"/>
                </a:solidFill>
                <a:effectLst/>
                <a:latin typeface="Book Antiqua" panose="02040602050305030304" pitchFamily="18" charset="0"/>
                <a:ea typeface="Times New Roman" panose="02020603050405020304" pitchFamily="18" charset="0"/>
              </a:rPr>
              <a:t> Sensor</a:t>
            </a:r>
            <a:endParaRPr lang="es-MX" sz="12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Existen otros 3 modos de direccionamiento aparte del normal que es simplemente llamar al registro. Estos modos extra de direccionamiento los consideramos de manera indirecta puesto que tratamos a los registros como punteros, es decir guardan una dirección de memoria en ellos, estas formas de direccionamiento son usados principalmente en instrucciones de carga y almacenamiento (Load y </a:t>
            </a:r>
            <a:r>
              <a:rPr lang="es-ES" sz="1200" b="0" i="0" u="none" strike="noStrike" kern="1200" dirty="0" err="1">
                <a:solidFill>
                  <a:schemeClr val="tx1"/>
                </a:solidFill>
                <a:effectLst/>
                <a:latin typeface="+mn-lt"/>
                <a:ea typeface="+mn-ea"/>
                <a:cs typeface="+mn-cs"/>
              </a:rPr>
              <a:t>Store</a:t>
            </a:r>
            <a:r>
              <a:rPr lang="es-ES" sz="1200" b="0" i="0" u="none" strike="noStrike" kern="1200" dirty="0">
                <a:solidFill>
                  <a:schemeClr val="tx1"/>
                </a:solidFill>
                <a:effectLst/>
                <a:latin typeface="+mn-lt"/>
                <a:ea typeface="+mn-ea"/>
                <a:cs typeface="+mn-cs"/>
              </a:rPr>
              <a:t>).</a:t>
            </a:r>
            <a:endParaRPr lang="es-ES" b="0" dirty="0">
              <a:effectLst/>
            </a:endParaRPr>
          </a:p>
          <a:p>
            <a:br>
              <a:rPr lang="es-ES" dirty="0"/>
            </a:br>
            <a:endParaRPr lang="es-MX" dirty="0"/>
          </a:p>
        </p:txBody>
      </p:sp>
      <p:sp>
        <p:nvSpPr>
          <p:cNvPr id="4" name="3 Marcador de número de diapositiva"/>
          <p:cNvSpPr>
            <a:spLocks noGrp="1"/>
          </p:cNvSpPr>
          <p:nvPr>
            <p:ph type="sldNum" sz="quarter" idx="10"/>
          </p:nvPr>
        </p:nvSpPr>
        <p:spPr/>
        <p:txBody>
          <a:bodyPr/>
          <a:lstStyle/>
          <a:p>
            <a:fld id="{5B0E85B6-33D6-4CD6-BBC0-8A1A0477DD70}" type="slidenum">
              <a:rPr lang="es-MX" smtClean="0"/>
              <a:t>24</a:t>
            </a:fld>
            <a:endParaRPr lang="es-MX"/>
          </a:p>
        </p:txBody>
      </p:sp>
    </p:spTree>
    <p:extLst>
      <p:ext uri="{BB962C8B-B14F-4D97-AF65-F5344CB8AC3E}">
        <p14:creationId xmlns:p14="http://schemas.microsoft.com/office/powerpoint/2010/main" val="373494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Estos modos de direccionamiento utilizan el término “offset” que hace referencia a las direcciones que se desean aumentar, disminuir de un puntero. Esta opción está presente por si necesitas 2 registros para tener un puntero completo.</a:t>
            </a:r>
          </a:p>
          <a:p>
            <a:r>
              <a:rPr lang="es-ES" dirty="0"/>
              <a:t>A continuación, se presentan los mnemónicos y los operadores, así como una descripción de la acción.</a:t>
            </a:r>
          </a:p>
          <a:p>
            <a:endParaRPr lang="es-MX" dirty="0"/>
          </a:p>
        </p:txBody>
      </p:sp>
      <p:sp>
        <p:nvSpPr>
          <p:cNvPr id="4" name="3 Marcador de número de diapositiva"/>
          <p:cNvSpPr>
            <a:spLocks noGrp="1"/>
          </p:cNvSpPr>
          <p:nvPr>
            <p:ph type="sldNum" sz="quarter" idx="10"/>
          </p:nvPr>
        </p:nvSpPr>
        <p:spPr/>
        <p:txBody>
          <a:bodyPr/>
          <a:lstStyle/>
          <a:p>
            <a:fld id="{5B0E85B6-33D6-4CD6-BBC0-8A1A0477DD70}" type="slidenum">
              <a:rPr lang="es-MX" smtClean="0"/>
              <a:t>25</a:t>
            </a:fld>
            <a:endParaRPr lang="es-MX"/>
          </a:p>
        </p:txBody>
      </p:sp>
    </p:spTree>
    <p:extLst>
      <p:ext uri="{BB962C8B-B14F-4D97-AF65-F5344CB8AC3E}">
        <p14:creationId xmlns:p14="http://schemas.microsoft.com/office/powerpoint/2010/main" val="2387954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Mnemónicos aritméticos y de tipo </a:t>
            </a:r>
            <a:r>
              <a:rPr lang="es-ES" dirty="0" err="1"/>
              <a:t>move</a:t>
            </a:r>
            <a:endParaRPr lang="es-ES" dirty="0"/>
          </a:p>
          <a:p>
            <a:r>
              <a:rPr lang="es-ES" dirty="0"/>
              <a:t>Mnemónicos lógicos, de rama y de carga</a:t>
            </a:r>
            <a:endParaRPr lang="es-MX" dirty="0"/>
          </a:p>
        </p:txBody>
      </p:sp>
      <p:sp>
        <p:nvSpPr>
          <p:cNvPr id="4" name="3 Marcador de número de diapositiva"/>
          <p:cNvSpPr>
            <a:spLocks noGrp="1"/>
          </p:cNvSpPr>
          <p:nvPr>
            <p:ph type="sldNum" sz="quarter" idx="10"/>
          </p:nvPr>
        </p:nvSpPr>
        <p:spPr/>
        <p:txBody>
          <a:bodyPr/>
          <a:lstStyle/>
          <a:p>
            <a:fld id="{5B0E85B6-33D6-4CD6-BBC0-8A1A0477DD70}" type="slidenum">
              <a:rPr lang="es-MX" smtClean="0"/>
              <a:t>26</a:t>
            </a:fld>
            <a:endParaRPr lang="es-MX"/>
          </a:p>
        </p:txBody>
      </p:sp>
    </p:spTree>
    <p:extLst>
      <p:ext uri="{BB962C8B-B14F-4D97-AF65-F5344CB8AC3E}">
        <p14:creationId xmlns:p14="http://schemas.microsoft.com/office/powerpoint/2010/main" val="1283547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 Mnemónicos de almacenamiento, cambio y de interrupción</a:t>
            </a:r>
            <a:endParaRPr lang="es-MX" dirty="0"/>
          </a:p>
        </p:txBody>
      </p:sp>
      <p:sp>
        <p:nvSpPr>
          <p:cNvPr id="4" name="3 Marcador de número de diapositiva"/>
          <p:cNvSpPr>
            <a:spLocks noGrp="1"/>
          </p:cNvSpPr>
          <p:nvPr>
            <p:ph type="sldNum" sz="quarter" idx="10"/>
          </p:nvPr>
        </p:nvSpPr>
        <p:spPr/>
        <p:txBody>
          <a:bodyPr/>
          <a:lstStyle/>
          <a:p>
            <a:fld id="{5B0E85B6-33D6-4CD6-BBC0-8A1A0477DD70}" type="slidenum">
              <a:rPr lang="es-MX" smtClean="0"/>
              <a:t>27</a:t>
            </a:fld>
            <a:endParaRPr lang="es-MX"/>
          </a:p>
        </p:txBody>
      </p:sp>
    </p:spTree>
    <p:extLst>
      <p:ext uri="{BB962C8B-B14F-4D97-AF65-F5344CB8AC3E}">
        <p14:creationId xmlns:p14="http://schemas.microsoft.com/office/powerpoint/2010/main" val="2758184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e38dc7bb6a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e38dc7bb6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s-ES" sz="1200" b="0" i="0" u="none" strike="noStrike" kern="1200" dirty="0">
                <a:solidFill>
                  <a:schemeClr val="tx1"/>
                </a:solidFill>
                <a:effectLst/>
                <a:latin typeface="+mn-lt"/>
                <a:ea typeface="+mn-ea"/>
                <a:cs typeface="+mn-cs"/>
              </a:rPr>
              <a:t>Por lo que para encontrar arquitectura ARM tendrías que comprar a terceros, pero estos terceros ya incluyen el procesador junto con otros periféricos, es decir ya implementado con más hardware, entonces se pueden conseguir, pero ya implementados en otro sistema.</a:t>
            </a:r>
            <a:endParaRPr lang="es-ES" b="0" dirty="0">
              <a:effectLst/>
            </a:endParaRPr>
          </a:p>
          <a:p>
            <a:br>
              <a:rPr lang="es-ES" dirty="0"/>
            </a:b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e1886a29a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e1886a29a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t>Antonio:</a:t>
            </a: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Un enfoque de diseño basado en RISC permite que los procesadores ARM requieran una</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cantidad menor de transistores que los procesadores x86 CISC, típicos en la mayor a</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de ordenadores personales. Este enfoque de diseño nos lleva, por tanto, a una</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reducción de los costes, calor y energía. Estas características son deseables para</a:t>
            </a:r>
            <a:endParaRPr lang="es-MX" sz="1200" dirty="0">
              <a:effectLst/>
              <a:latin typeface="Times New Roman" panose="02020603050405020304" pitchFamily="18" charset="0"/>
              <a:ea typeface="Times New Roman" panose="02020603050405020304" pitchFamily="18" charset="0"/>
            </a:endParaRPr>
          </a:p>
          <a:p>
            <a:r>
              <a:rPr lang="es-MX" sz="12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dispositivos que funcionan con baterías, como los teléfonos móviles, tabletas, </a:t>
            </a:r>
            <a:r>
              <a:rPr lang="es-MX" sz="1200" dirty="0" err="1">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etc</a:t>
            </a:r>
            <a:endParaRPr lang="es-MX" sz="12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endParaRPr>
          </a:p>
          <a:p>
            <a:endParaRPr lang="es-MX" sz="1200" dirty="0">
              <a:solidFill>
                <a:srgbClr val="000000"/>
              </a:solidFill>
              <a:effectLst/>
              <a:latin typeface="Book Antiqua" panose="02040602050305030304" pitchFamily="18" charset="0"/>
              <a:cs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La relativa simplicidad de los procesadores ARM los hace ideales para aplicaciones</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de baja potencia. Como resultado, se han convertido en los dominantes dentro del</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mercado de la electrónica móvil e integrada, encarnados en microprocesadores y</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microcontroladores pequeños, de bajo consumo y relativamente bajo costo. En 2005,</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alrededor del 98% de los más de mil millones de teléfonos móviles vendidos</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utilizaban al menos un procesador ARM.3.Desde 2009, los procesadores ARM son</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aproximadamente el 90% de todos los procesadores RISC de 32 bits integrados. Cabe</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hacer </a:t>
            </a:r>
            <a:r>
              <a:rPr lang="es-MX" sz="1200" dirty="0" err="1">
                <a:solidFill>
                  <a:srgbClr val="000000"/>
                </a:solidFill>
                <a:effectLst/>
                <a:latin typeface="Book Antiqua" panose="02040602050305030304" pitchFamily="18" charset="0"/>
                <a:ea typeface="Times New Roman" panose="02020603050405020304" pitchFamily="18" charset="0"/>
              </a:rPr>
              <a:t>mencion</a:t>
            </a:r>
            <a:r>
              <a:rPr lang="es-MX" sz="1200" dirty="0">
                <a:solidFill>
                  <a:srgbClr val="000000"/>
                </a:solidFill>
                <a:effectLst/>
                <a:latin typeface="Book Antiqua" panose="02040602050305030304" pitchFamily="18" charset="0"/>
                <a:ea typeface="Times New Roman" panose="02020603050405020304" pitchFamily="18" charset="0"/>
              </a:rPr>
              <a:t> que no existe una tabla de equivalencias de rendimiento entre las</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distintas tecnologías de procesadores  que se utilizan generalmente en la</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electrónica de consumo, incluyendo PDA, tabletas, teléfonos móviles, teléfonos</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inteligentes, relojes inteligentes, videoconsolas portátiles, calculadoras,</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reproductores digitales multimedia (fotos, vídeos, etc.) y </a:t>
            </a:r>
            <a:r>
              <a:rPr lang="es-MX" sz="1200" dirty="0" err="1">
                <a:solidFill>
                  <a:srgbClr val="000000"/>
                </a:solidFill>
                <a:effectLst/>
                <a:latin typeface="Book Antiqua" panose="02040602050305030304" pitchFamily="18" charset="0"/>
                <a:ea typeface="Times New Roman" panose="02020603050405020304" pitchFamily="18" charset="0"/>
              </a:rPr>
              <a:t>perifericos</a:t>
            </a:r>
            <a:r>
              <a:rPr lang="es-MX" sz="1200" dirty="0">
                <a:solidFill>
                  <a:srgbClr val="000000"/>
                </a:solidFill>
                <a:effectLst/>
                <a:latin typeface="Book Antiqua" panose="02040602050305030304" pitchFamily="18" charset="0"/>
                <a:ea typeface="Times New Roman" panose="02020603050405020304" pitchFamily="18" charset="0"/>
              </a:rPr>
              <a:t> de ordenador</a:t>
            </a:r>
            <a:endParaRPr lang="es-MX" sz="1200" dirty="0">
              <a:effectLst/>
              <a:latin typeface="Times New Roman" panose="02020603050405020304" pitchFamily="18" charset="0"/>
              <a:ea typeface="Times New Roman" panose="02020603050405020304" pitchFamily="18" charset="0"/>
            </a:endParaRPr>
          </a:p>
          <a:p>
            <a:pPr algn="just">
              <a:spcBef>
                <a:spcPts val="1200"/>
              </a:spcBef>
              <a:spcAft>
                <a:spcPts val="1200"/>
              </a:spcAft>
            </a:pPr>
            <a:r>
              <a:rPr lang="es-MX" sz="1200" dirty="0">
                <a:solidFill>
                  <a:srgbClr val="000000"/>
                </a:solidFill>
                <a:effectLst/>
                <a:latin typeface="Book Antiqua" panose="02040602050305030304" pitchFamily="18" charset="0"/>
                <a:ea typeface="Times New Roman" panose="02020603050405020304" pitchFamily="18" charset="0"/>
              </a:rPr>
              <a:t>como discos duros y enrutadores.</a:t>
            </a:r>
            <a:endParaRPr lang="es-MX" sz="1200" dirty="0">
              <a:effectLst/>
              <a:latin typeface="Times New Roman" panose="02020603050405020304" pitchFamily="18" charset="0"/>
              <a:ea typeface="Times New Roman" panose="02020603050405020304" pitchFamily="18" charset="0"/>
            </a:endParaRPr>
          </a:p>
          <a:p>
            <a:endParaRPr lang="es-MX" dirty="0"/>
          </a:p>
          <a:p>
            <a:pPr marL="0" lvl="0" indent="0" algn="l" rtl="0">
              <a:spcBef>
                <a:spcPts val="0"/>
              </a:spcBef>
              <a:spcAft>
                <a:spcPts val="0"/>
              </a:spcAft>
              <a:buNone/>
            </a:pPr>
            <a:endParaRPr b="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La mayoría de fabricantes de microcontroladores, adoptaron los microcontroladores ARM como</a:t>
            </a:r>
            <a:r>
              <a:rPr lang="es-MX" sz="1800" dirty="0">
                <a:solidFill>
                  <a:srgbClr val="000000"/>
                </a:solidFill>
                <a:effectLst/>
                <a:latin typeface="Arial" panose="020B0604020202020204" pitchFamily="34" charset="0"/>
                <a:ea typeface="Calibri" panose="020F0502020204030204" pitchFamily="34" charset="0"/>
              </a:rPr>
              <a:t> base para la fabricación de sus productos. V</a:t>
            </a:r>
            <a:r>
              <a:rPr lang="es-MX"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ea la Figura 1. La siguiente es una lista de algunos fabricantes que producen microcontroladores ARM o están licenciados para su uso:</a:t>
            </a:r>
            <a:endParaRPr lang="es-MX" dirty="0"/>
          </a:p>
        </p:txBody>
      </p:sp>
      <p:sp>
        <p:nvSpPr>
          <p:cNvPr id="4" name="Marcador de número de diapositiva 3"/>
          <p:cNvSpPr>
            <a:spLocks noGrp="1"/>
          </p:cNvSpPr>
          <p:nvPr>
            <p:ph type="sldNum" sz="quarter" idx="5"/>
          </p:nvPr>
        </p:nvSpPr>
        <p:spPr/>
        <p:txBody>
          <a:bodyPr/>
          <a:lstStyle/>
          <a:p>
            <a:fld id="{7805D8E5-9C13-4A7C-B31A-C31BD8D3A2B5}" type="slidenum">
              <a:rPr lang="es-MX" smtClean="0"/>
              <a:t>30</a:t>
            </a:fld>
            <a:endParaRPr lang="es-MX"/>
          </a:p>
        </p:txBody>
      </p:sp>
    </p:spTree>
    <p:extLst>
      <p:ext uri="{BB962C8B-B14F-4D97-AF65-F5344CB8AC3E}">
        <p14:creationId xmlns:p14="http://schemas.microsoft.com/office/powerpoint/2010/main" val="1668891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La arquitectura ARM es usada en un rango amplio de tecnologías, integrada en dispositivos </a:t>
            </a:r>
            <a:r>
              <a:rPr lang="es-ES" dirty="0" err="1"/>
              <a:t>SoC</a:t>
            </a:r>
            <a:r>
              <a:rPr lang="es-ES" dirty="0"/>
              <a:t>(</a:t>
            </a:r>
            <a:r>
              <a:rPr lang="es-ES" dirty="0" err="1"/>
              <a:t>system</a:t>
            </a:r>
            <a:r>
              <a:rPr lang="es-ES" dirty="0"/>
              <a:t> </a:t>
            </a:r>
            <a:r>
              <a:rPr lang="es-ES" dirty="0" err="1"/>
              <a:t>on</a:t>
            </a:r>
            <a:r>
              <a:rPr lang="es-ES" dirty="0"/>
              <a:t> chip) como lo son </a:t>
            </a:r>
            <a:r>
              <a:rPr lang="es-ES" dirty="0" err="1"/>
              <a:t>smartphones</a:t>
            </a:r>
            <a:r>
              <a:rPr lang="es-ES" dirty="0"/>
              <a:t>, microcomputadores, sistemas embebidos e incluso hasta en servidores.</a:t>
            </a:r>
          </a:p>
          <a:p>
            <a:r>
              <a:rPr lang="es-ES" dirty="0"/>
              <a:t>A pesar de la gran ventaja de ARM en dispositivos móviles, en laptops y computadoras de escritorio es más común un procesador CISC.</a:t>
            </a:r>
          </a:p>
          <a:p>
            <a:endParaRPr lang="es-MX" dirty="0"/>
          </a:p>
        </p:txBody>
      </p:sp>
      <p:sp>
        <p:nvSpPr>
          <p:cNvPr id="4" name="3 Marcador de número de diapositiva"/>
          <p:cNvSpPr>
            <a:spLocks noGrp="1"/>
          </p:cNvSpPr>
          <p:nvPr>
            <p:ph type="sldNum" sz="quarter" idx="10"/>
          </p:nvPr>
        </p:nvSpPr>
        <p:spPr/>
        <p:txBody>
          <a:bodyPr/>
          <a:lstStyle/>
          <a:p>
            <a:fld id="{5B0E85B6-33D6-4CD6-BBC0-8A1A0477DD70}" type="slidenum">
              <a:rPr lang="es-MX" smtClean="0"/>
              <a:t>31</a:t>
            </a:fld>
            <a:endParaRPr lang="es-MX"/>
          </a:p>
        </p:txBody>
      </p:sp>
    </p:spTree>
    <p:extLst>
      <p:ext uri="{BB962C8B-B14F-4D97-AF65-F5344CB8AC3E}">
        <p14:creationId xmlns:p14="http://schemas.microsoft.com/office/powerpoint/2010/main" val="169086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38dc7bb6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38dc7bb6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e1886a29a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e1886a29a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e1886a29a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e1886a29a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El ARM2 es probablemente el procesador de 32 bits  mas simple del mundo, ya que posee sólo 30.000 transistores. Su simplicidad se debe a que no esta  basado en microcódigo (sistema que suele ocupar en torno a la cuarta parte de la cantidad total de transistores usados en un procesador) y a que, como era común en aquella  época, no incluye caché . Gracias a esto, su consumo en </a:t>
            </a:r>
            <a:r>
              <a:rPr lang="es-MX" sz="1200" dirty="0" err="1">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energ</a:t>
            </a:r>
            <a:r>
              <a:rPr lang="es-MX" sz="12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a es bastante bajo, a la vez que ofrece un mejor rendimiento que un 286</a:t>
            </a:r>
            <a:endParaRPr lang="es-MX"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e1886a29a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e1886a29a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e1886a29a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e1886a29a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solidFill>
                  <a:srgbClr val="000000"/>
                </a:solidFill>
                <a:effectLst/>
                <a:latin typeface="Book Antiqua" panose="02040602050305030304" pitchFamily="18" charset="0"/>
                <a:ea typeface="Times New Roman" panose="02020603050405020304" pitchFamily="18" charset="0"/>
              </a:rPr>
              <a:t>En los procesadores ARM (Figura 3), podemos observar la presencia de un puente (Bridge)en los buses de datos y direcciones. Esto se hace porque los microcontroladores ARM procesan instrucciones a una gran velocidad y los periféricos necesitan de una velocidad más baja para funcionar. Así podemos notar que la memoria de programa y la memoria RAM están conectados directamente al procesador y los periféricos a través del puente</a:t>
            </a:r>
            <a:endParaRPr lang="es-MX" sz="12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49930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solidFill>
                  <a:srgbClr val="000000"/>
                </a:solidFill>
                <a:effectLst/>
                <a:latin typeface="Book Antiqua" panose="02040602050305030304" pitchFamily="18" charset="0"/>
                <a:ea typeface="Times New Roman" panose="02020603050405020304" pitchFamily="18" charset="0"/>
              </a:rPr>
              <a:t>La Figura 13 muestra la configuración básica de la CPU para microcontroladores de 32 </a:t>
            </a:r>
            <a:r>
              <a:rPr lang="es-MX" sz="1200" dirty="0" err="1">
                <a:solidFill>
                  <a:srgbClr val="000000"/>
                </a:solidFill>
                <a:effectLst/>
                <a:latin typeface="Book Antiqua" panose="02040602050305030304" pitchFamily="18" charset="0"/>
                <a:ea typeface="Times New Roman" panose="02020603050405020304" pitchFamily="18" charset="0"/>
              </a:rPr>
              <a:t>bits,normalmente</a:t>
            </a:r>
            <a:r>
              <a:rPr lang="es-MX" sz="1200" dirty="0">
                <a:solidFill>
                  <a:srgbClr val="000000"/>
                </a:solidFill>
                <a:effectLst/>
                <a:latin typeface="Book Antiqua" panose="02040602050305030304" pitchFamily="18" charset="0"/>
                <a:ea typeface="Times New Roman" panose="02020603050405020304" pitchFamily="18" charset="0"/>
              </a:rPr>
              <a:t> formada por 16 registros de 32 bits, nombrados de r0 hasta r15 y registros para el estado del programa en ejecución. Los registros r0 hasta r13 son usados para propósito </a:t>
            </a:r>
            <a:r>
              <a:rPr lang="es-MX" sz="1200" dirty="0" err="1">
                <a:solidFill>
                  <a:srgbClr val="000000"/>
                </a:solidFill>
                <a:effectLst/>
                <a:latin typeface="Book Antiqua" panose="02040602050305030304" pitchFamily="18" charset="0"/>
                <a:ea typeface="Times New Roman" panose="02020603050405020304" pitchFamily="18" charset="0"/>
              </a:rPr>
              <a:t>general,pudiendo</a:t>
            </a:r>
            <a:r>
              <a:rPr lang="es-MX" sz="1200" dirty="0">
                <a:solidFill>
                  <a:srgbClr val="000000"/>
                </a:solidFill>
                <a:effectLst/>
                <a:latin typeface="Book Antiqua" panose="02040602050305030304" pitchFamily="18" charset="0"/>
                <a:ea typeface="Times New Roman" panose="02020603050405020304" pitchFamily="18" charset="0"/>
              </a:rPr>
              <a:t> ser acumuladores, registro para indexación o direccionamiento indirecto, datos. El r13 es usado para apuntar a la pila (</a:t>
            </a:r>
            <a:r>
              <a:rPr lang="es-MX" sz="1200" dirty="0" err="1">
                <a:solidFill>
                  <a:srgbClr val="000000"/>
                </a:solidFill>
                <a:effectLst/>
                <a:latin typeface="Book Antiqua" panose="02040602050305030304" pitchFamily="18" charset="0"/>
                <a:ea typeface="Times New Roman" panose="02020603050405020304" pitchFamily="18" charset="0"/>
              </a:rPr>
              <a:t>Stack</a:t>
            </a:r>
            <a:r>
              <a:rPr lang="es-MX" sz="1200" dirty="0">
                <a:solidFill>
                  <a:srgbClr val="000000"/>
                </a:solidFill>
                <a:effectLst/>
                <a:latin typeface="Book Antiqua" panose="02040602050305030304" pitchFamily="18" charset="0"/>
                <a:ea typeface="Times New Roman" panose="02020603050405020304" pitchFamily="18" charset="0"/>
              </a:rPr>
              <a:t> Pointer). El registro r14 (Link </a:t>
            </a:r>
            <a:r>
              <a:rPr lang="es-MX" sz="1200" dirty="0" err="1">
                <a:solidFill>
                  <a:srgbClr val="000000"/>
                </a:solidFill>
                <a:effectLst/>
                <a:latin typeface="Book Antiqua" panose="02040602050305030304" pitchFamily="18" charset="0"/>
                <a:ea typeface="Times New Roman" panose="02020603050405020304" pitchFamily="18" charset="0"/>
              </a:rPr>
              <a:t>Register</a:t>
            </a:r>
            <a:r>
              <a:rPr lang="es-MX" sz="1200" dirty="0">
                <a:solidFill>
                  <a:srgbClr val="000000"/>
                </a:solidFill>
                <a:effectLst/>
                <a:latin typeface="Book Antiqua" panose="02040602050305030304" pitchFamily="18" charset="0"/>
                <a:ea typeface="Times New Roman" panose="02020603050405020304" pitchFamily="18" charset="0"/>
              </a:rPr>
              <a:t>) es usado para almacenarla dirección de retorno cuando se llaman a subrutinas. El registro r15 (</a:t>
            </a:r>
            <a:r>
              <a:rPr lang="es-MX" sz="1200" dirty="0" err="1">
                <a:solidFill>
                  <a:srgbClr val="000000"/>
                </a:solidFill>
                <a:effectLst/>
                <a:latin typeface="Book Antiqua" panose="02040602050305030304" pitchFamily="18" charset="0"/>
                <a:ea typeface="Times New Roman" panose="02020603050405020304" pitchFamily="18" charset="0"/>
              </a:rPr>
              <a:t>Counter</a:t>
            </a:r>
            <a:r>
              <a:rPr lang="es-MX" sz="1200" dirty="0">
                <a:solidFill>
                  <a:srgbClr val="000000"/>
                </a:solidFill>
                <a:effectLst/>
                <a:latin typeface="Book Antiqua" panose="02040602050305030304" pitchFamily="18" charset="0"/>
                <a:ea typeface="Times New Roman" panose="02020603050405020304" pitchFamily="18" charset="0"/>
              </a:rPr>
              <a:t> </a:t>
            </a:r>
            <a:r>
              <a:rPr lang="es-MX" sz="1200" dirty="0" err="1">
                <a:solidFill>
                  <a:srgbClr val="000000"/>
                </a:solidFill>
                <a:effectLst/>
                <a:latin typeface="Book Antiqua" panose="02040602050305030304" pitchFamily="18" charset="0"/>
                <a:ea typeface="Times New Roman" panose="02020603050405020304" pitchFamily="18" charset="0"/>
              </a:rPr>
              <a:t>Program</a:t>
            </a:r>
            <a:r>
              <a:rPr lang="es-MX" sz="1200" dirty="0">
                <a:solidFill>
                  <a:srgbClr val="000000"/>
                </a:solidFill>
                <a:effectLst/>
                <a:latin typeface="Book Antiqua" panose="02040602050305030304" pitchFamily="18" charset="0"/>
                <a:ea typeface="Times New Roman" panose="02020603050405020304" pitchFamily="18" charset="0"/>
              </a:rPr>
              <a:t>) es usado como contador de programa. También posee registro de estado</a:t>
            </a:r>
            <a:endParaRPr lang="es-MX" sz="12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1676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419709" y="2145759"/>
            <a:ext cx="289868" cy="852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5" name="Google Shape;15;p2"/>
          <p:cNvGrpSpPr/>
          <p:nvPr/>
        </p:nvGrpSpPr>
        <p:grpSpPr>
          <a:xfrm>
            <a:off x="6514438" y="4556641"/>
            <a:ext cx="2808779" cy="1148975"/>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8" name="Google Shape;18;p2"/>
          <p:cNvGrpSpPr/>
          <p:nvPr/>
        </p:nvGrpSpPr>
        <p:grpSpPr>
          <a:xfrm>
            <a:off x="2758638" y="4173929"/>
            <a:ext cx="3178775" cy="143925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31" name="Google Shape;31;p2"/>
          <p:cNvGrpSpPr/>
          <p:nvPr/>
        </p:nvGrpSpPr>
        <p:grpSpPr>
          <a:xfrm rot="10800000" flipH="1">
            <a:off x="7154325" y="3924763"/>
            <a:ext cx="474200" cy="1505350"/>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4" name="Google Shape;34;p2"/>
          <p:cNvGrpSpPr/>
          <p:nvPr/>
        </p:nvGrpSpPr>
        <p:grpSpPr>
          <a:xfrm>
            <a:off x="6612948" y="5750"/>
            <a:ext cx="1195349" cy="1078296"/>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7" name="Google Shape;37;p2"/>
          <p:cNvGrpSpPr/>
          <p:nvPr/>
        </p:nvGrpSpPr>
        <p:grpSpPr>
          <a:xfrm>
            <a:off x="7429151" y="-104276"/>
            <a:ext cx="1129225" cy="143925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0" name="Google Shape;40;p2"/>
          <p:cNvGrpSpPr/>
          <p:nvPr/>
        </p:nvGrpSpPr>
        <p:grpSpPr>
          <a:xfrm>
            <a:off x="3121150" y="-475160"/>
            <a:ext cx="482550" cy="1505350"/>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3" name="Google Shape;43;p2"/>
          <p:cNvGrpSpPr/>
          <p:nvPr/>
        </p:nvGrpSpPr>
        <p:grpSpPr>
          <a:xfrm>
            <a:off x="1990425" y="-467301"/>
            <a:ext cx="929375" cy="1078300"/>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6" name="Google Shape;46;p2"/>
          <p:cNvGrpSpPr/>
          <p:nvPr/>
        </p:nvGrpSpPr>
        <p:grpSpPr>
          <a:xfrm>
            <a:off x="1287525" y="-467301"/>
            <a:ext cx="1138350" cy="143925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9" name="Google Shape;49;p2"/>
          <p:cNvGrpSpPr/>
          <p:nvPr/>
        </p:nvGrpSpPr>
        <p:grpSpPr>
          <a:xfrm>
            <a:off x="-241900" y="488800"/>
            <a:ext cx="1375425" cy="572805"/>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2" name="Google Shape;52;p2"/>
          <p:cNvGrpSpPr/>
          <p:nvPr/>
        </p:nvGrpSpPr>
        <p:grpSpPr>
          <a:xfrm>
            <a:off x="3995775" y="-475160"/>
            <a:ext cx="474200" cy="1505350"/>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5" name="Google Shape;55;p2"/>
          <p:cNvGrpSpPr/>
          <p:nvPr/>
        </p:nvGrpSpPr>
        <p:grpSpPr>
          <a:xfrm>
            <a:off x="4679675" y="-467301"/>
            <a:ext cx="920275" cy="1078300"/>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8" name="Google Shape;58;p2"/>
          <p:cNvGrpSpPr/>
          <p:nvPr/>
        </p:nvGrpSpPr>
        <p:grpSpPr>
          <a:xfrm>
            <a:off x="5173625" y="-467301"/>
            <a:ext cx="1129225" cy="143925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1" name="Google Shape;61;p2"/>
          <p:cNvGrpSpPr/>
          <p:nvPr/>
        </p:nvGrpSpPr>
        <p:grpSpPr>
          <a:xfrm rot="-5400000">
            <a:off x="7480661" y="4711608"/>
            <a:ext cx="2014791" cy="71973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sp>
        <p:nvSpPr>
          <p:cNvPr id="68" name="Google Shape;68;p2"/>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b="1">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836593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4"/>
        <p:cNvGrpSpPr/>
        <p:nvPr/>
      </p:nvGrpSpPr>
      <p:grpSpPr>
        <a:xfrm>
          <a:off x="0" y="0"/>
          <a:ext cx="0" cy="0"/>
          <a:chOff x="0" y="0"/>
          <a:chExt cx="0" cy="0"/>
        </a:xfrm>
      </p:grpSpPr>
      <p:grpSp>
        <p:nvGrpSpPr>
          <p:cNvPr id="265" name="Google Shape;265;p11"/>
          <p:cNvGrpSpPr/>
          <p:nvPr/>
        </p:nvGrpSpPr>
        <p:grpSpPr>
          <a:xfrm rot="10800000" flipH="1">
            <a:off x="5345388" y="4117956"/>
            <a:ext cx="482550" cy="1505350"/>
            <a:chOff x="3121150" y="-443725"/>
            <a:chExt cx="482550" cy="1505350"/>
          </a:xfrm>
        </p:grpSpPr>
        <p:sp>
          <p:nvSpPr>
            <p:cNvPr id="266" name="Google Shape;266;p11"/>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7" name="Google Shape;267;p11"/>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68" name="Google Shape;268;p11"/>
          <p:cNvGrpSpPr/>
          <p:nvPr/>
        </p:nvGrpSpPr>
        <p:grpSpPr>
          <a:xfrm rot="10800000" flipH="1">
            <a:off x="4214663" y="4545006"/>
            <a:ext cx="929375" cy="1078300"/>
            <a:chOff x="1990425" y="-443725"/>
            <a:chExt cx="929375" cy="1078300"/>
          </a:xfrm>
        </p:grpSpPr>
        <p:sp>
          <p:nvSpPr>
            <p:cNvPr id="269" name="Google Shape;269;p11"/>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0" name="Google Shape;270;p11"/>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71" name="Google Shape;271;p11"/>
          <p:cNvGrpSpPr/>
          <p:nvPr/>
        </p:nvGrpSpPr>
        <p:grpSpPr>
          <a:xfrm rot="10800000" flipH="1">
            <a:off x="3511763" y="4184056"/>
            <a:ext cx="1138350" cy="1439250"/>
            <a:chOff x="1287525" y="-443725"/>
            <a:chExt cx="1138350" cy="1439250"/>
          </a:xfrm>
        </p:grpSpPr>
        <p:sp>
          <p:nvSpPr>
            <p:cNvPr id="272" name="Google Shape;272;p11"/>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3" name="Google Shape;273;p11"/>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74" name="Google Shape;274;p11"/>
          <p:cNvGrpSpPr/>
          <p:nvPr/>
        </p:nvGrpSpPr>
        <p:grpSpPr>
          <a:xfrm rot="10800000" flipH="1">
            <a:off x="6220013" y="4117956"/>
            <a:ext cx="474200" cy="1505350"/>
            <a:chOff x="3995775" y="-443725"/>
            <a:chExt cx="474200" cy="1505350"/>
          </a:xfrm>
        </p:grpSpPr>
        <p:sp>
          <p:nvSpPr>
            <p:cNvPr id="275" name="Google Shape;275;p1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6" name="Google Shape;276;p1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77" name="Google Shape;277;p11"/>
          <p:cNvGrpSpPr/>
          <p:nvPr/>
        </p:nvGrpSpPr>
        <p:grpSpPr>
          <a:xfrm rot="10800000" flipH="1">
            <a:off x="6903913" y="4545006"/>
            <a:ext cx="920275" cy="1078300"/>
            <a:chOff x="4679675" y="-443725"/>
            <a:chExt cx="920275" cy="1078300"/>
          </a:xfrm>
        </p:grpSpPr>
        <p:sp>
          <p:nvSpPr>
            <p:cNvPr id="278" name="Google Shape;278;p1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9" name="Google Shape;279;p1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80" name="Google Shape;280;p11"/>
          <p:cNvGrpSpPr/>
          <p:nvPr/>
        </p:nvGrpSpPr>
        <p:grpSpPr>
          <a:xfrm rot="10800000" flipH="1">
            <a:off x="7397863" y="4184056"/>
            <a:ext cx="1129225" cy="1439250"/>
            <a:chOff x="5173625" y="-443725"/>
            <a:chExt cx="1129225" cy="1439250"/>
          </a:xfrm>
        </p:grpSpPr>
        <p:sp>
          <p:nvSpPr>
            <p:cNvPr id="281" name="Google Shape;281;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2" name="Google Shape;282;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83" name="Google Shape;283;p11"/>
          <p:cNvGrpSpPr/>
          <p:nvPr/>
        </p:nvGrpSpPr>
        <p:grpSpPr>
          <a:xfrm rot="10800000" flipH="1">
            <a:off x="8350838" y="3965981"/>
            <a:ext cx="2240950" cy="1657325"/>
            <a:chOff x="4603700" y="-443725"/>
            <a:chExt cx="2240950" cy="1657325"/>
          </a:xfrm>
        </p:grpSpPr>
        <p:sp>
          <p:nvSpPr>
            <p:cNvPr id="284" name="Google Shape;284;p1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5" name="Google Shape;285;p1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86" name="Google Shape;286;p11"/>
          <p:cNvGrpSpPr/>
          <p:nvPr/>
        </p:nvGrpSpPr>
        <p:grpSpPr>
          <a:xfrm>
            <a:off x="8285739" y="2145759"/>
            <a:ext cx="289868" cy="852000"/>
            <a:chOff x="456616" y="2161476"/>
            <a:chExt cx="289868" cy="852000"/>
          </a:xfrm>
        </p:grpSpPr>
        <p:sp>
          <p:nvSpPr>
            <p:cNvPr id="287" name="Google Shape;287;p11"/>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8" name="Google Shape;288;p11"/>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9" name="Google Shape;289;p11"/>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0" name="Google Shape;290;p11"/>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1" name="Google Shape;291;p11"/>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92" name="Google Shape;292;p11"/>
          <p:cNvGrpSpPr/>
          <p:nvPr/>
        </p:nvGrpSpPr>
        <p:grpSpPr>
          <a:xfrm>
            <a:off x="7733951" y="-104276"/>
            <a:ext cx="1129225" cy="1439250"/>
            <a:chOff x="5173625" y="-443725"/>
            <a:chExt cx="1129225" cy="1439250"/>
          </a:xfrm>
        </p:grpSpPr>
        <p:sp>
          <p:nvSpPr>
            <p:cNvPr id="293" name="Google Shape;293;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4" name="Google Shape;294;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295" name="Google Shape;295;p11"/>
          <p:cNvSpPr txBox="1">
            <a:spLocks noGrp="1"/>
          </p:cNvSpPr>
          <p:nvPr>
            <p:ph type="title" hasCustomPrompt="1"/>
          </p:nvPr>
        </p:nvSpPr>
        <p:spPr>
          <a:xfrm>
            <a:off x="1681800" y="1603075"/>
            <a:ext cx="5780400" cy="1366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296" name="Google Shape;296;p11"/>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extLst>
      <p:ext uri="{BB962C8B-B14F-4D97-AF65-F5344CB8AC3E}">
        <p14:creationId xmlns:p14="http://schemas.microsoft.com/office/powerpoint/2010/main" val="1733603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0" name="Google Shape;300;p13"/>
          <p:cNvSpPr txBox="1">
            <a:spLocks noGrp="1"/>
          </p:cNvSpPr>
          <p:nvPr>
            <p:ph type="title" idx="2" hasCustomPrompt="1"/>
          </p:nvPr>
        </p:nvSpPr>
        <p:spPr>
          <a:xfrm>
            <a:off x="713325"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2" name="Google Shape;302;p13"/>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3" name="Google Shape;303;p13"/>
          <p:cNvSpPr txBox="1">
            <a:spLocks noGrp="1"/>
          </p:cNvSpPr>
          <p:nvPr>
            <p:ph type="title" idx="4" hasCustomPrompt="1"/>
          </p:nvPr>
        </p:nvSpPr>
        <p:spPr>
          <a:xfrm>
            <a:off x="3878250"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5" name="Google Shape;305;p13"/>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306" name="Google Shape;306;p13"/>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7" name="Google Shape;307;p13"/>
          <p:cNvSpPr txBox="1">
            <a:spLocks noGrp="1"/>
          </p:cNvSpPr>
          <p:nvPr>
            <p:ph type="title" idx="8" hasCustomPrompt="1"/>
          </p:nvPr>
        </p:nvSpPr>
        <p:spPr>
          <a:xfrm>
            <a:off x="720000"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9" name="Google Shape;309;p13"/>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10" name="Google Shape;310;p13"/>
          <p:cNvSpPr txBox="1">
            <a:spLocks noGrp="1"/>
          </p:cNvSpPr>
          <p:nvPr>
            <p:ph type="title" idx="14" hasCustomPrompt="1"/>
          </p:nvPr>
        </p:nvSpPr>
        <p:spPr>
          <a:xfrm>
            <a:off x="3884925"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12" name="Google Shape;312;p13"/>
          <p:cNvGrpSpPr/>
          <p:nvPr/>
        </p:nvGrpSpPr>
        <p:grpSpPr>
          <a:xfrm>
            <a:off x="7730824" y="2876232"/>
            <a:ext cx="1697125" cy="138273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33" name="Google Shape;333;p13"/>
          <p:cNvGrpSpPr/>
          <p:nvPr/>
        </p:nvGrpSpPr>
        <p:grpSpPr>
          <a:xfrm>
            <a:off x="8620769" y="604477"/>
            <a:ext cx="640686" cy="543853"/>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3122127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8" name="Google Shape;338;p14"/>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39" name="Google Shape;339;p14"/>
          <p:cNvGrpSpPr/>
          <p:nvPr/>
        </p:nvGrpSpPr>
        <p:grpSpPr>
          <a:xfrm flipH="1">
            <a:off x="7586434" y="1581995"/>
            <a:ext cx="2290315" cy="1518337"/>
            <a:chOff x="-736445" y="1581995"/>
            <a:chExt cx="2290315" cy="1518337"/>
          </a:xfrm>
        </p:grpSpPr>
        <p:sp>
          <p:nvSpPr>
            <p:cNvPr id="340" name="Google Shape;340;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5" name="Google Shape;345;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48" name="Google Shape;348;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51" name="Google Shape;351;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54" name="Google Shape;354;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grpSp>
        <p:nvGrpSpPr>
          <p:cNvPr id="355" name="Google Shape;355;p14"/>
          <p:cNvGrpSpPr/>
          <p:nvPr/>
        </p:nvGrpSpPr>
        <p:grpSpPr>
          <a:xfrm>
            <a:off x="-736445" y="1581995"/>
            <a:ext cx="2290315" cy="1518337"/>
            <a:chOff x="-736445" y="1581995"/>
            <a:chExt cx="2290315" cy="1518337"/>
          </a:xfrm>
        </p:grpSpPr>
        <p:sp>
          <p:nvSpPr>
            <p:cNvPr id="356" name="Google Shape;356;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61" name="Google Shape;361;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64" name="Google Shape;364;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67" name="Google Shape;367;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70" name="Google Shape;370;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grpSp>
        <p:nvGrpSpPr>
          <p:cNvPr id="371" name="Google Shape;371;p14"/>
          <p:cNvGrpSpPr/>
          <p:nvPr/>
        </p:nvGrpSpPr>
        <p:grpSpPr>
          <a:xfrm rot="10800000" flipH="1">
            <a:off x="3897588" y="4408140"/>
            <a:ext cx="482550" cy="1505350"/>
            <a:chOff x="3121150" y="-443725"/>
            <a:chExt cx="482550" cy="1505350"/>
          </a:xfrm>
        </p:grpSpPr>
        <p:sp>
          <p:nvSpPr>
            <p:cNvPr id="372" name="Google Shape;372;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73" name="Google Shape;373;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74" name="Google Shape;374;p14"/>
          <p:cNvGrpSpPr/>
          <p:nvPr/>
        </p:nvGrpSpPr>
        <p:grpSpPr>
          <a:xfrm rot="10800000" flipH="1">
            <a:off x="2766863" y="4835190"/>
            <a:ext cx="929375" cy="1078300"/>
            <a:chOff x="1990425" y="-443725"/>
            <a:chExt cx="929375" cy="1078300"/>
          </a:xfrm>
        </p:grpSpPr>
        <p:sp>
          <p:nvSpPr>
            <p:cNvPr id="375" name="Google Shape;375;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76" name="Google Shape;376;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77" name="Google Shape;377;p14"/>
          <p:cNvGrpSpPr/>
          <p:nvPr/>
        </p:nvGrpSpPr>
        <p:grpSpPr>
          <a:xfrm rot="10800000" flipH="1">
            <a:off x="2063963" y="4474240"/>
            <a:ext cx="1138350" cy="1439250"/>
            <a:chOff x="1287525" y="-443725"/>
            <a:chExt cx="1138350" cy="1439250"/>
          </a:xfrm>
        </p:grpSpPr>
        <p:sp>
          <p:nvSpPr>
            <p:cNvPr id="378" name="Google Shape;378;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79" name="Google Shape;379;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80" name="Google Shape;380;p14"/>
          <p:cNvGrpSpPr/>
          <p:nvPr/>
        </p:nvGrpSpPr>
        <p:grpSpPr>
          <a:xfrm rot="10800000" flipH="1">
            <a:off x="4772213" y="4408140"/>
            <a:ext cx="474200" cy="1505350"/>
            <a:chOff x="3995775" y="-443725"/>
            <a:chExt cx="474200" cy="1505350"/>
          </a:xfrm>
        </p:grpSpPr>
        <p:sp>
          <p:nvSpPr>
            <p:cNvPr id="381" name="Google Shape;38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82" name="Google Shape;38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83" name="Google Shape;383;p14"/>
          <p:cNvGrpSpPr/>
          <p:nvPr/>
        </p:nvGrpSpPr>
        <p:grpSpPr>
          <a:xfrm rot="10800000" flipH="1">
            <a:off x="5456113" y="4835190"/>
            <a:ext cx="920275" cy="1078300"/>
            <a:chOff x="4679675" y="-443725"/>
            <a:chExt cx="920275" cy="1078300"/>
          </a:xfrm>
        </p:grpSpPr>
        <p:sp>
          <p:nvSpPr>
            <p:cNvPr id="384" name="Google Shape;38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85" name="Google Shape;38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86" name="Google Shape;386;p14"/>
          <p:cNvGrpSpPr/>
          <p:nvPr/>
        </p:nvGrpSpPr>
        <p:grpSpPr>
          <a:xfrm rot="10800000" flipH="1">
            <a:off x="5950063" y="4474240"/>
            <a:ext cx="1129225" cy="1439250"/>
            <a:chOff x="5173625" y="-443725"/>
            <a:chExt cx="1129225" cy="1439250"/>
          </a:xfrm>
        </p:grpSpPr>
        <p:sp>
          <p:nvSpPr>
            <p:cNvPr id="387" name="Google Shape;38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88" name="Google Shape;38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2164648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89"/>
        <p:cNvGrpSpPr/>
        <p:nvPr/>
      </p:nvGrpSpPr>
      <p:grpSpPr>
        <a:xfrm>
          <a:off x="0" y="0"/>
          <a:ext cx="0" cy="0"/>
          <a:chOff x="0" y="0"/>
          <a:chExt cx="0" cy="0"/>
        </a:xfrm>
      </p:grpSpPr>
      <p:grpSp>
        <p:nvGrpSpPr>
          <p:cNvPr id="390" name="Google Shape;390;p15"/>
          <p:cNvGrpSpPr/>
          <p:nvPr/>
        </p:nvGrpSpPr>
        <p:grpSpPr>
          <a:xfrm>
            <a:off x="7513631" y="-475160"/>
            <a:ext cx="482550" cy="1505350"/>
            <a:chOff x="3121150" y="-443725"/>
            <a:chExt cx="482550" cy="1505350"/>
          </a:xfrm>
        </p:grpSpPr>
        <p:sp>
          <p:nvSpPr>
            <p:cNvPr id="391" name="Google Shape;391;p1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2" name="Google Shape;392;p1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93" name="Google Shape;393;p15"/>
          <p:cNvGrpSpPr/>
          <p:nvPr/>
        </p:nvGrpSpPr>
        <p:grpSpPr>
          <a:xfrm>
            <a:off x="8388256" y="-475160"/>
            <a:ext cx="474200" cy="1505350"/>
            <a:chOff x="3995775" y="-443725"/>
            <a:chExt cx="474200" cy="1505350"/>
          </a:xfrm>
        </p:grpSpPr>
        <p:sp>
          <p:nvSpPr>
            <p:cNvPr id="394" name="Google Shape;394;p1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5" name="Google Shape;395;p1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96" name="Google Shape;396;p15"/>
          <p:cNvGrpSpPr/>
          <p:nvPr/>
        </p:nvGrpSpPr>
        <p:grpSpPr>
          <a:xfrm rot="10800000" flipH="1">
            <a:off x="119138" y="4268208"/>
            <a:ext cx="1129225" cy="1439250"/>
            <a:chOff x="5173625" y="-443725"/>
            <a:chExt cx="1129225" cy="1439250"/>
          </a:xfrm>
        </p:grpSpPr>
        <p:sp>
          <p:nvSpPr>
            <p:cNvPr id="397" name="Google Shape;397;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8" name="Google Shape;398;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399" name="Google Shape;399;p15"/>
          <p:cNvGrpSpPr/>
          <p:nvPr/>
        </p:nvGrpSpPr>
        <p:grpSpPr>
          <a:xfrm rot="10800000">
            <a:off x="713779" y="4534879"/>
            <a:ext cx="920275" cy="1078300"/>
            <a:chOff x="4679675" y="-443725"/>
            <a:chExt cx="920275" cy="1078300"/>
          </a:xfrm>
        </p:grpSpPr>
        <p:sp>
          <p:nvSpPr>
            <p:cNvPr id="400" name="Google Shape;400;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01" name="Google Shape;401;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02" name="Google Shape;402;p15"/>
          <p:cNvGrpSpPr/>
          <p:nvPr/>
        </p:nvGrpSpPr>
        <p:grpSpPr>
          <a:xfrm>
            <a:off x="1050348" y="-469529"/>
            <a:ext cx="1195349" cy="1078296"/>
            <a:chOff x="4404625" y="-443721"/>
            <a:chExt cx="1195349" cy="1078296"/>
          </a:xfrm>
        </p:grpSpPr>
        <p:sp>
          <p:nvSpPr>
            <p:cNvPr id="403" name="Google Shape;403;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04" name="Google Shape;404;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05" name="Google Shape;405;p15"/>
          <p:cNvGrpSpPr/>
          <p:nvPr/>
        </p:nvGrpSpPr>
        <p:grpSpPr>
          <a:xfrm rot="-5400000">
            <a:off x="-393663" y="-505555"/>
            <a:ext cx="2181860" cy="892524"/>
            <a:chOff x="6525475" y="148600"/>
            <a:chExt cx="2808779" cy="1148975"/>
          </a:xfrm>
        </p:grpSpPr>
        <p:sp>
          <p:nvSpPr>
            <p:cNvPr id="406" name="Google Shape;406;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07" name="Google Shape;407;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08" name="Google Shape;408;p15"/>
          <p:cNvGrpSpPr/>
          <p:nvPr/>
        </p:nvGrpSpPr>
        <p:grpSpPr>
          <a:xfrm rot="-5400000">
            <a:off x="29766" y="-247490"/>
            <a:ext cx="2181860" cy="892524"/>
            <a:chOff x="6525475" y="148600"/>
            <a:chExt cx="2808779" cy="1148975"/>
          </a:xfrm>
        </p:grpSpPr>
        <p:sp>
          <p:nvSpPr>
            <p:cNvPr id="409" name="Google Shape;409;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10" name="Google Shape;410;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11" name="Google Shape;411;p15"/>
          <p:cNvGrpSpPr/>
          <p:nvPr/>
        </p:nvGrpSpPr>
        <p:grpSpPr>
          <a:xfrm rot="10800000">
            <a:off x="7892346" y="4268208"/>
            <a:ext cx="1129225" cy="1439250"/>
            <a:chOff x="5173625" y="-443725"/>
            <a:chExt cx="1129225" cy="1439250"/>
          </a:xfrm>
        </p:grpSpPr>
        <p:sp>
          <p:nvSpPr>
            <p:cNvPr id="412" name="Google Shape;41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13" name="Google Shape;41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14" name="Google Shape;414;p15"/>
          <p:cNvGrpSpPr/>
          <p:nvPr/>
        </p:nvGrpSpPr>
        <p:grpSpPr>
          <a:xfrm rot="10800000" flipH="1">
            <a:off x="7506654" y="4534879"/>
            <a:ext cx="920275" cy="1078300"/>
            <a:chOff x="4679675" y="-443725"/>
            <a:chExt cx="920275" cy="1078300"/>
          </a:xfrm>
        </p:grpSpPr>
        <p:sp>
          <p:nvSpPr>
            <p:cNvPr id="415" name="Google Shape;415;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16" name="Google Shape;416;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417" name="Google Shape;417;p15"/>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8" name="Google Shape;418;p15"/>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15"/>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0" name="Google Shape;420;p15"/>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1" name="Google Shape;421;p15"/>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2" name="Google Shape;422;p15"/>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5"/>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extLst>
      <p:ext uri="{BB962C8B-B14F-4D97-AF65-F5344CB8AC3E}">
        <p14:creationId xmlns:p14="http://schemas.microsoft.com/office/powerpoint/2010/main" val="41865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24"/>
        <p:cNvGrpSpPr/>
        <p:nvPr/>
      </p:nvGrpSpPr>
      <p:grpSpPr>
        <a:xfrm>
          <a:off x="0" y="0"/>
          <a:ext cx="0" cy="0"/>
          <a:chOff x="0" y="0"/>
          <a:chExt cx="0" cy="0"/>
        </a:xfrm>
      </p:grpSpPr>
      <p:sp>
        <p:nvSpPr>
          <p:cNvPr id="425" name="Google Shape;425;p16"/>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6" name="Google Shape;426;p16"/>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16"/>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8" name="Google Shape;428;p16"/>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16"/>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0" name="Google Shape;430;p16"/>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1" name="Google Shape;431;p16"/>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2" name="Google Shape;432;p16"/>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3" name="Google Shape;433;p16"/>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34" name="Google Shape;434;p16"/>
          <p:cNvGrpSpPr/>
          <p:nvPr/>
        </p:nvGrpSpPr>
        <p:grpSpPr>
          <a:xfrm rot="-5400000" flipH="1">
            <a:off x="7480661" y="-165192"/>
            <a:ext cx="2014791" cy="71973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7" name="Google Shape;437;p1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0" name="Google Shape;440;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441" name="Google Shape;441;p16"/>
          <p:cNvGrpSpPr/>
          <p:nvPr/>
        </p:nvGrpSpPr>
        <p:grpSpPr>
          <a:xfrm rot="-5400000" flipH="1">
            <a:off x="7870685" y="112474"/>
            <a:ext cx="2014791" cy="469199"/>
            <a:chOff x="-35118" y="4345992"/>
            <a:chExt cx="2014791" cy="469199"/>
          </a:xfrm>
        </p:grpSpPr>
        <p:sp>
          <p:nvSpPr>
            <p:cNvPr id="442" name="Google Shape;442;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3" name="Google Shape;443;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44" name="Google Shape;444;p16"/>
          <p:cNvGrpSpPr/>
          <p:nvPr/>
        </p:nvGrpSpPr>
        <p:grpSpPr>
          <a:xfrm>
            <a:off x="-272766" y="4539543"/>
            <a:ext cx="2014791" cy="473128"/>
            <a:chOff x="-35118" y="4342063"/>
            <a:chExt cx="2014791" cy="473128"/>
          </a:xfrm>
        </p:grpSpPr>
        <p:sp>
          <p:nvSpPr>
            <p:cNvPr id="445" name="Google Shape;445;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6" name="Google Shape;446;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47" name="Google Shape;447;p16"/>
          <p:cNvGrpSpPr/>
          <p:nvPr/>
        </p:nvGrpSpPr>
        <p:grpSpPr>
          <a:xfrm>
            <a:off x="-217866" y="4785686"/>
            <a:ext cx="2014791" cy="473128"/>
            <a:chOff x="-35118" y="4342063"/>
            <a:chExt cx="2014791" cy="473128"/>
          </a:xfrm>
        </p:grpSpPr>
        <p:sp>
          <p:nvSpPr>
            <p:cNvPr id="448" name="Google Shape;448;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9" name="Google Shape;449;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50" name="Google Shape;450;p16"/>
          <p:cNvGrpSpPr/>
          <p:nvPr/>
        </p:nvGrpSpPr>
        <p:grpSpPr>
          <a:xfrm>
            <a:off x="-519445" y="4310943"/>
            <a:ext cx="2014791" cy="473128"/>
            <a:chOff x="-35118" y="4342063"/>
            <a:chExt cx="2014791" cy="473128"/>
          </a:xfrm>
        </p:grpSpPr>
        <p:sp>
          <p:nvSpPr>
            <p:cNvPr id="451" name="Google Shape;451;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52" name="Google Shape;452;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2911520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5" name="Google Shape;455;p17"/>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17"/>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7" name="Google Shape;457;p17"/>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17"/>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9" name="Google Shape;459;p17"/>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0" name="Google Shape;460;p17"/>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1" name="Google Shape;461;p17"/>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2" name="Google Shape;462;p17"/>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3" name="Google Shape;463;p17"/>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4" name="Google Shape;464;p17"/>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5" name="Google Shape;465;p17"/>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6" name="Google Shape;466;p17"/>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67" name="Google Shape;467;p17"/>
          <p:cNvGrpSpPr/>
          <p:nvPr/>
        </p:nvGrpSpPr>
        <p:grpSpPr>
          <a:xfrm>
            <a:off x="7895789" y="-867371"/>
            <a:ext cx="1368260" cy="1078296"/>
            <a:chOff x="4231725" y="-443721"/>
            <a:chExt cx="1368260" cy="1078296"/>
          </a:xfrm>
        </p:grpSpPr>
        <p:sp>
          <p:nvSpPr>
            <p:cNvPr id="468" name="Google Shape;46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69" name="Google Shape;46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70" name="Google Shape;470;p17"/>
          <p:cNvGrpSpPr/>
          <p:nvPr/>
        </p:nvGrpSpPr>
        <p:grpSpPr>
          <a:xfrm>
            <a:off x="8380489" y="-105375"/>
            <a:ext cx="1129225" cy="1439250"/>
            <a:chOff x="5173625" y="-443725"/>
            <a:chExt cx="1129225" cy="1439250"/>
          </a:xfrm>
        </p:grpSpPr>
        <p:sp>
          <p:nvSpPr>
            <p:cNvPr id="471" name="Google Shape;47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2" name="Google Shape;47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73" name="Google Shape;473;p17"/>
          <p:cNvGrpSpPr/>
          <p:nvPr/>
        </p:nvGrpSpPr>
        <p:grpSpPr>
          <a:xfrm>
            <a:off x="8142568" y="-638771"/>
            <a:ext cx="1368260" cy="1078296"/>
            <a:chOff x="4231725" y="-443721"/>
            <a:chExt cx="1368260" cy="1078296"/>
          </a:xfrm>
        </p:grpSpPr>
        <p:sp>
          <p:nvSpPr>
            <p:cNvPr id="474" name="Google Shape;474;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5" name="Google Shape;475;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76" name="Google Shape;476;p17"/>
          <p:cNvGrpSpPr/>
          <p:nvPr/>
        </p:nvGrpSpPr>
        <p:grpSpPr>
          <a:xfrm flipH="1">
            <a:off x="149468" y="-695771"/>
            <a:ext cx="1368260" cy="1078296"/>
            <a:chOff x="4231725" y="-443721"/>
            <a:chExt cx="1368260" cy="1078296"/>
          </a:xfrm>
        </p:grpSpPr>
        <p:sp>
          <p:nvSpPr>
            <p:cNvPr id="477" name="Google Shape;477;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8" name="Google Shape;478;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79" name="Google Shape;479;p17"/>
          <p:cNvGrpSpPr/>
          <p:nvPr/>
        </p:nvGrpSpPr>
        <p:grpSpPr>
          <a:xfrm flipH="1">
            <a:off x="-97311" y="-467171"/>
            <a:ext cx="1368260" cy="1078296"/>
            <a:chOff x="4231725" y="-443721"/>
            <a:chExt cx="1368260" cy="1078296"/>
          </a:xfrm>
        </p:grpSpPr>
        <p:sp>
          <p:nvSpPr>
            <p:cNvPr id="480" name="Google Shape;480;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1" name="Google Shape;481;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82" name="Google Shape;482;p17"/>
          <p:cNvGrpSpPr/>
          <p:nvPr/>
        </p:nvGrpSpPr>
        <p:grpSpPr>
          <a:xfrm flipH="1">
            <a:off x="-609048" y="-238571"/>
            <a:ext cx="1368260" cy="1078296"/>
            <a:chOff x="4231725" y="-443721"/>
            <a:chExt cx="1368260" cy="1078296"/>
          </a:xfrm>
        </p:grpSpPr>
        <p:sp>
          <p:nvSpPr>
            <p:cNvPr id="483" name="Google Shape;483;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4" name="Google Shape;484;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cxnSp>
        <p:nvCxnSpPr>
          <p:cNvPr id="485" name="Google Shape;485;p17"/>
          <p:cNvCxnSpPr/>
          <p:nvPr/>
        </p:nvCxnSpPr>
        <p:spPr>
          <a:xfrm>
            <a:off x="-6850" y="4601725"/>
            <a:ext cx="8517600" cy="0"/>
          </a:xfrm>
          <a:prstGeom prst="straightConnector1">
            <a:avLst/>
          </a:prstGeom>
          <a:noFill/>
          <a:ln w="28575"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3001239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86"/>
        <p:cNvGrpSpPr/>
        <p:nvPr/>
      </p:nvGrpSpPr>
      <p:grpSpPr>
        <a:xfrm>
          <a:off x="0" y="0"/>
          <a:ext cx="0" cy="0"/>
          <a:chOff x="0" y="0"/>
          <a:chExt cx="0" cy="0"/>
        </a:xfrm>
      </p:grpSpPr>
      <p:grpSp>
        <p:nvGrpSpPr>
          <p:cNvPr id="487" name="Google Shape;487;p18"/>
          <p:cNvGrpSpPr/>
          <p:nvPr/>
        </p:nvGrpSpPr>
        <p:grpSpPr>
          <a:xfrm>
            <a:off x="7068170" y="-466234"/>
            <a:ext cx="1368260" cy="1078296"/>
            <a:chOff x="4231725" y="-443721"/>
            <a:chExt cx="1368260" cy="1078296"/>
          </a:xfrm>
        </p:grpSpPr>
        <p:sp>
          <p:nvSpPr>
            <p:cNvPr id="488" name="Google Shape;488;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9" name="Google Shape;489;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90" name="Google Shape;490;p18"/>
          <p:cNvGrpSpPr/>
          <p:nvPr/>
        </p:nvGrpSpPr>
        <p:grpSpPr>
          <a:xfrm>
            <a:off x="8010070" y="-466238"/>
            <a:ext cx="1129225" cy="1439250"/>
            <a:chOff x="5173625" y="-443725"/>
            <a:chExt cx="1129225" cy="1439250"/>
          </a:xfrm>
        </p:grpSpPr>
        <p:sp>
          <p:nvSpPr>
            <p:cNvPr id="491" name="Google Shape;491;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92" name="Google Shape;492;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93" name="Google Shape;493;p18"/>
          <p:cNvGrpSpPr/>
          <p:nvPr/>
        </p:nvGrpSpPr>
        <p:grpSpPr>
          <a:xfrm flipH="1">
            <a:off x="707991" y="-472343"/>
            <a:ext cx="920275" cy="1078300"/>
            <a:chOff x="4679675" y="-443725"/>
            <a:chExt cx="920275" cy="1078300"/>
          </a:xfrm>
        </p:grpSpPr>
        <p:sp>
          <p:nvSpPr>
            <p:cNvPr id="494" name="Google Shape;494;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95" name="Google Shape;495;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96" name="Google Shape;496;p18"/>
          <p:cNvGrpSpPr/>
          <p:nvPr/>
        </p:nvGrpSpPr>
        <p:grpSpPr>
          <a:xfrm flipH="1">
            <a:off x="5091" y="-472343"/>
            <a:ext cx="1129225" cy="1439250"/>
            <a:chOff x="5173625" y="-443725"/>
            <a:chExt cx="1129225" cy="1439250"/>
          </a:xfrm>
        </p:grpSpPr>
        <p:sp>
          <p:nvSpPr>
            <p:cNvPr id="497" name="Google Shape;497;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98" name="Google Shape;498;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99" name="Google Shape;499;p18"/>
          <p:cNvGrpSpPr/>
          <p:nvPr/>
        </p:nvGrpSpPr>
        <p:grpSpPr>
          <a:xfrm>
            <a:off x="8479270" y="-223284"/>
            <a:ext cx="1368260" cy="1078296"/>
            <a:chOff x="4231725" y="-443721"/>
            <a:chExt cx="1368260" cy="1078296"/>
          </a:xfrm>
        </p:grpSpPr>
        <p:sp>
          <p:nvSpPr>
            <p:cNvPr id="500" name="Google Shape;500;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01" name="Google Shape;501;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02" name="Google Shape;502;p18"/>
          <p:cNvGrpSpPr/>
          <p:nvPr/>
        </p:nvGrpSpPr>
        <p:grpSpPr>
          <a:xfrm flipH="1">
            <a:off x="-98709" y="-223280"/>
            <a:ext cx="920275" cy="1078300"/>
            <a:chOff x="4679675" y="-443725"/>
            <a:chExt cx="920275" cy="1078300"/>
          </a:xfrm>
        </p:grpSpPr>
        <p:sp>
          <p:nvSpPr>
            <p:cNvPr id="503" name="Google Shape;503;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04" name="Google Shape;504;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505" name="Google Shape;505;p18"/>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extLst>
      <p:ext uri="{BB962C8B-B14F-4D97-AF65-F5344CB8AC3E}">
        <p14:creationId xmlns:p14="http://schemas.microsoft.com/office/powerpoint/2010/main" val="548872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08" name="Google Shape;508;p19"/>
          <p:cNvGrpSpPr/>
          <p:nvPr/>
        </p:nvGrpSpPr>
        <p:grpSpPr>
          <a:xfrm>
            <a:off x="6521425" y="-33816"/>
            <a:ext cx="2852632" cy="755873"/>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4201666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19" name="Google Shape;519;p20"/>
          <p:cNvGrpSpPr/>
          <p:nvPr/>
        </p:nvGrpSpPr>
        <p:grpSpPr>
          <a:xfrm>
            <a:off x="-217866" y="4785686"/>
            <a:ext cx="2014791" cy="473128"/>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22" name="Google Shape;522;p20"/>
          <p:cNvGrpSpPr/>
          <p:nvPr/>
        </p:nvGrpSpPr>
        <p:grpSpPr>
          <a:xfrm>
            <a:off x="-519445" y="4548261"/>
            <a:ext cx="2014791" cy="473128"/>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25" name="Google Shape;525;p20"/>
          <p:cNvGrpSpPr/>
          <p:nvPr/>
        </p:nvGrpSpPr>
        <p:grpSpPr>
          <a:xfrm>
            <a:off x="283349" y="-475160"/>
            <a:ext cx="482550" cy="1505350"/>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28" name="Google Shape;528;p20"/>
          <p:cNvGrpSpPr/>
          <p:nvPr/>
        </p:nvGrpSpPr>
        <p:grpSpPr>
          <a:xfrm>
            <a:off x="87035" y="-122260"/>
            <a:ext cx="482550" cy="1505350"/>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31" name="Google Shape;531;p20"/>
          <p:cNvGrpSpPr/>
          <p:nvPr/>
        </p:nvGrpSpPr>
        <p:grpSpPr>
          <a:xfrm flipH="1">
            <a:off x="8377659" y="-483877"/>
            <a:ext cx="482550" cy="1505350"/>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34" name="Google Shape;534;p20"/>
          <p:cNvGrpSpPr/>
          <p:nvPr/>
        </p:nvGrpSpPr>
        <p:grpSpPr>
          <a:xfrm flipH="1">
            <a:off x="8573974" y="-130977"/>
            <a:ext cx="482550" cy="1505350"/>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4160470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37"/>
        <p:cNvGrpSpPr/>
        <p:nvPr/>
      </p:nvGrpSpPr>
      <p:grpSpPr>
        <a:xfrm>
          <a:off x="0" y="0"/>
          <a:ext cx="0" cy="0"/>
          <a:chOff x="0" y="0"/>
          <a:chExt cx="0" cy="0"/>
        </a:xfrm>
      </p:grpSpPr>
      <p:grpSp>
        <p:nvGrpSpPr>
          <p:cNvPr id="538" name="Google Shape;538;p21"/>
          <p:cNvGrpSpPr/>
          <p:nvPr/>
        </p:nvGrpSpPr>
        <p:grpSpPr>
          <a:xfrm rot="10800000" flipH="1">
            <a:off x="7503134" y="4535967"/>
            <a:ext cx="920275" cy="1078300"/>
            <a:chOff x="4679675" y="-443725"/>
            <a:chExt cx="920275" cy="1078300"/>
          </a:xfrm>
        </p:grpSpPr>
        <p:sp>
          <p:nvSpPr>
            <p:cNvPr id="539" name="Google Shape;539;p2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40" name="Google Shape;540;p2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41" name="Google Shape;541;p21"/>
          <p:cNvGrpSpPr/>
          <p:nvPr/>
        </p:nvGrpSpPr>
        <p:grpSpPr>
          <a:xfrm rot="10800000" flipH="1">
            <a:off x="7997084" y="4251217"/>
            <a:ext cx="1129225" cy="1439250"/>
            <a:chOff x="5173625" y="-443725"/>
            <a:chExt cx="1129225" cy="1439250"/>
          </a:xfrm>
        </p:grpSpPr>
        <p:sp>
          <p:nvSpPr>
            <p:cNvPr id="542" name="Google Shape;54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43" name="Google Shape;54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44" name="Google Shape;544;p21"/>
          <p:cNvGrpSpPr/>
          <p:nvPr/>
        </p:nvGrpSpPr>
        <p:grpSpPr>
          <a:xfrm rot="10800000" flipH="1">
            <a:off x="8527088" y="4255494"/>
            <a:ext cx="2240950" cy="1657325"/>
            <a:chOff x="4603700" y="-443725"/>
            <a:chExt cx="2240950" cy="1657325"/>
          </a:xfrm>
        </p:grpSpPr>
        <p:sp>
          <p:nvSpPr>
            <p:cNvPr id="545" name="Google Shape;545;p2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46" name="Google Shape;546;p2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47" name="Google Shape;547;p21"/>
          <p:cNvGrpSpPr/>
          <p:nvPr/>
        </p:nvGrpSpPr>
        <p:grpSpPr>
          <a:xfrm rot="10800000">
            <a:off x="7021" y="-639006"/>
            <a:ext cx="1623175" cy="1972650"/>
            <a:chOff x="4193384" y="4053542"/>
            <a:chExt cx="1623175" cy="1972650"/>
          </a:xfrm>
        </p:grpSpPr>
        <p:grpSp>
          <p:nvGrpSpPr>
            <p:cNvPr id="548" name="Google Shape;548;p21"/>
            <p:cNvGrpSpPr/>
            <p:nvPr/>
          </p:nvGrpSpPr>
          <p:grpSpPr>
            <a:xfrm rot="10800000" flipH="1">
              <a:off x="4193384" y="4947892"/>
              <a:ext cx="920275" cy="1078300"/>
              <a:chOff x="4679675" y="-1053325"/>
              <a:chExt cx="920275" cy="1078300"/>
            </a:xfrm>
          </p:grpSpPr>
          <p:sp>
            <p:nvSpPr>
              <p:cNvPr id="549" name="Google Shape;549;p2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50" name="Google Shape;550;p2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51" name="Google Shape;551;p21"/>
            <p:cNvGrpSpPr/>
            <p:nvPr/>
          </p:nvGrpSpPr>
          <p:grpSpPr>
            <a:xfrm rot="10800000" flipH="1">
              <a:off x="4687334" y="4053542"/>
              <a:ext cx="1129225" cy="1439250"/>
              <a:chOff x="5173625" y="-443725"/>
              <a:chExt cx="1129225" cy="1439250"/>
            </a:xfrm>
          </p:grpSpPr>
          <p:sp>
            <p:nvSpPr>
              <p:cNvPr id="552" name="Google Shape;55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53" name="Google Shape;55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554" name="Google Shape;554;p21"/>
          <p:cNvGrpSpPr/>
          <p:nvPr/>
        </p:nvGrpSpPr>
        <p:grpSpPr>
          <a:xfrm>
            <a:off x="-1256133" y="715243"/>
            <a:ext cx="2014791" cy="473128"/>
            <a:chOff x="-35118" y="4342063"/>
            <a:chExt cx="2014791" cy="473128"/>
          </a:xfrm>
        </p:grpSpPr>
        <p:sp>
          <p:nvSpPr>
            <p:cNvPr id="555" name="Google Shape;555;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56" name="Google Shape;556;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57" name="Google Shape;557;p21"/>
          <p:cNvGrpSpPr/>
          <p:nvPr/>
        </p:nvGrpSpPr>
        <p:grpSpPr>
          <a:xfrm>
            <a:off x="-1179939" y="967068"/>
            <a:ext cx="2014791" cy="473128"/>
            <a:chOff x="-35118" y="4342063"/>
            <a:chExt cx="2014791" cy="473128"/>
          </a:xfrm>
        </p:grpSpPr>
        <p:sp>
          <p:nvSpPr>
            <p:cNvPr id="558" name="Google Shape;558;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59" name="Google Shape;559;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560" name="Google Shape;560;p21"/>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extLst>
      <p:ext uri="{BB962C8B-B14F-4D97-AF65-F5344CB8AC3E}">
        <p14:creationId xmlns:p14="http://schemas.microsoft.com/office/powerpoint/2010/main" val="1084615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2" name="Google Shape;72;p3"/>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3"/>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4" name="Google Shape;74;p3"/>
          <p:cNvGrpSpPr/>
          <p:nvPr/>
        </p:nvGrpSpPr>
        <p:grpSpPr>
          <a:xfrm flipH="1">
            <a:off x="7153751" y="4056822"/>
            <a:ext cx="2074949" cy="962378"/>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84" name="Google Shape;84;p3"/>
          <p:cNvGrpSpPr/>
          <p:nvPr/>
        </p:nvGrpSpPr>
        <p:grpSpPr>
          <a:xfrm flipH="1">
            <a:off x="323625" y="3807546"/>
            <a:ext cx="1138350" cy="1418750"/>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7" name="Google Shape;87;p3"/>
          <p:cNvGrpSpPr/>
          <p:nvPr/>
        </p:nvGrpSpPr>
        <p:grpSpPr>
          <a:xfrm flipH="1">
            <a:off x="210775" y="4159825"/>
            <a:ext cx="929375" cy="10578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90" name="Google Shape;90;p3"/>
          <p:cNvGrpSpPr/>
          <p:nvPr/>
        </p:nvGrpSpPr>
        <p:grpSpPr>
          <a:xfrm>
            <a:off x="6993948" y="5750"/>
            <a:ext cx="1195349" cy="1078296"/>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93" name="Google Shape;93;p3"/>
          <p:cNvGrpSpPr/>
          <p:nvPr/>
        </p:nvGrpSpPr>
        <p:grpSpPr>
          <a:xfrm>
            <a:off x="7810151" y="-104276"/>
            <a:ext cx="1129225" cy="143925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96" name="Google Shape;96;p3"/>
          <p:cNvGrpSpPr/>
          <p:nvPr/>
        </p:nvGrpSpPr>
        <p:grpSpPr>
          <a:xfrm rot="10800000" flipH="1">
            <a:off x="-784112" y="147249"/>
            <a:ext cx="1138350" cy="1418750"/>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99" name="Google Shape;99;p3"/>
          <p:cNvGrpSpPr/>
          <p:nvPr/>
        </p:nvGrpSpPr>
        <p:grpSpPr>
          <a:xfrm rot="10800000" flipH="1">
            <a:off x="-370081" y="-96211"/>
            <a:ext cx="1138350" cy="1418750"/>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2" name="Google Shape;102;p3"/>
          <p:cNvGrpSpPr/>
          <p:nvPr/>
        </p:nvGrpSpPr>
        <p:grpSpPr>
          <a:xfrm rot="10800000" flipH="1">
            <a:off x="70117" y="-395120"/>
            <a:ext cx="1138350" cy="1418750"/>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2837359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61"/>
        <p:cNvGrpSpPr/>
        <p:nvPr/>
      </p:nvGrpSpPr>
      <p:grpSpPr>
        <a:xfrm>
          <a:off x="0" y="0"/>
          <a:ext cx="0" cy="0"/>
          <a:chOff x="0" y="0"/>
          <a:chExt cx="0" cy="0"/>
        </a:xfrm>
      </p:grpSpPr>
      <p:grpSp>
        <p:nvGrpSpPr>
          <p:cNvPr id="562" name="Google Shape;562;p22"/>
          <p:cNvGrpSpPr/>
          <p:nvPr/>
        </p:nvGrpSpPr>
        <p:grpSpPr>
          <a:xfrm>
            <a:off x="87588" y="-482281"/>
            <a:ext cx="482550" cy="1505350"/>
            <a:chOff x="3121150" y="-443725"/>
            <a:chExt cx="482550" cy="1505350"/>
          </a:xfrm>
        </p:grpSpPr>
        <p:sp>
          <p:nvSpPr>
            <p:cNvPr id="563" name="Google Shape;563;p2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64" name="Google Shape;564;p2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65" name="Google Shape;565;p22"/>
          <p:cNvGrpSpPr/>
          <p:nvPr/>
        </p:nvGrpSpPr>
        <p:grpSpPr>
          <a:xfrm>
            <a:off x="999825" y="-467301"/>
            <a:ext cx="929375" cy="1078300"/>
            <a:chOff x="1990425" y="-443725"/>
            <a:chExt cx="929375" cy="1078300"/>
          </a:xfrm>
        </p:grpSpPr>
        <p:sp>
          <p:nvSpPr>
            <p:cNvPr id="566" name="Google Shape;566;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67" name="Google Shape;567;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68" name="Google Shape;568;p22"/>
          <p:cNvGrpSpPr/>
          <p:nvPr/>
        </p:nvGrpSpPr>
        <p:grpSpPr>
          <a:xfrm>
            <a:off x="296925" y="-1076901"/>
            <a:ext cx="1138350" cy="1439250"/>
            <a:chOff x="1287525" y="-443725"/>
            <a:chExt cx="1138350" cy="1439250"/>
          </a:xfrm>
        </p:grpSpPr>
        <p:sp>
          <p:nvSpPr>
            <p:cNvPr id="569" name="Google Shape;569;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70" name="Google Shape;570;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71" name="Google Shape;571;p22"/>
          <p:cNvGrpSpPr/>
          <p:nvPr/>
        </p:nvGrpSpPr>
        <p:grpSpPr>
          <a:xfrm>
            <a:off x="8582213" y="-482281"/>
            <a:ext cx="474200" cy="1505350"/>
            <a:chOff x="3995775" y="-443725"/>
            <a:chExt cx="474200" cy="1505350"/>
          </a:xfrm>
        </p:grpSpPr>
        <p:sp>
          <p:nvSpPr>
            <p:cNvPr id="572" name="Google Shape;572;p2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73" name="Google Shape;573;p2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74" name="Google Shape;574;p22"/>
          <p:cNvGrpSpPr/>
          <p:nvPr/>
        </p:nvGrpSpPr>
        <p:grpSpPr>
          <a:xfrm>
            <a:off x="7270475" y="-467301"/>
            <a:ext cx="920275" cy="1078300"/>
            <a:chOff x="4679675" y="-443725"/>
            <a:chExt cx="920275" cy="1078300"/>
          </a:xfrm>
        </p:grpSpPr>
        <p:sp>
          <p:nvSpPr>
            <p:cNvPr id="575" name="Google Shape;575;p2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76" name="Google Shape;576;p2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77" name="Google Shape;577;p22"/>
          <p:cNvGrpSpPr/>
          <p:nvPr/>
        </p:nvGrpSpPr>
        <p:grpSpPr>
          <a:xfrm>
            <a:off x="7764425" y="-1076901"/>
            <a:ext cx="1129225" cy="1439250"/>
            <a:chOff x="5173625" y="-443725"/>
            <a:chExt cx="1129225" cy="1439250"/>
          </a:xfrm>
        </p:grpSpPr>
        <p:sp>
          <p:nvSpPr>
            <p:cNvPr id="578" name="Google Shape;578;p2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79" name="Google Shape;579;p2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80" name="Google Shape;580;p22"/>
          <p:cNvGrpSpPr/>
          <p:nvPr/>
        </p:nvGrpSpPr>
        <p:grpSpPr>
          <a:xfrm>
            <a:off x="-1220287" y="-761576"/>
            <a:ext cx="2249325" cy="1657325"/>
            <a:chOff x="746475" y="-443725"/>
            <a:chExt cx="2249325" cy="1657325"/>
          </a:xfrm>
        </p:grpSpPr>
        <p:sp>
          <p:nvSpPr>
            <p:cNvPr id="581" name="Google Shape;581;p22"/>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82" name="Google Shape;582;p22"/>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83" name="Google Shape;583;p22"/>
          <p:cNvGrpSpPr/>
          <p:nvPr/>
        </p:nvGrpSpPr>
        <p:grpSpPr>
          <a:xfrm>
            <a:off x="8123338" y="-761576"/>
            <a:ext cx="2240950" cy="1657325"/>
            <a:chOff x="4603700" y="-443725"/>
            <a:chExt cx="2240950" cy="1657325"/>
          </a:xfrm>
        </p:grpSpPr>
        <p:sp>
          <p:nvSpPr>
            <p:cNvPr id="584" name="Google Shape;584;p22"/>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85" name="Google Shape;585;p22"/>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86" name="Google Shape;586;p22"/>
          <p:cNvGrpSpPr/>
          <p:nvPr/>
        </p:nvGrpSpPr>
        <p:grpSpPr>
          <a:xfrm>
            <a:off x="2926213" y="-467301"/>
            <a:ext cx="929375" cy="1078300"/>
            <a:chOff x="1990425" y="-443725"/>
            <a:chExt cx="929375" cy="1078300"/>
          </a:xfrm>
        </p:grpSpPr>
        <p:sp>
          <p:nvSpPr>
            <p:cNvPr id="587" name="Google Shape;587;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88" name="Google Shape;588;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589" name="Google Shape;589;p22"/>
          <p:cNvGrpSpPr/>
          <p:nvPr/>
        </p:nvGrpSpPr>
        <p:grpSpPr>
          <a:xfrm>
            <a:off x="3535813" y="-695901"/>
            <a:ext cx="929375" cy="1078300"/>
            <a:chOff x="1990425" y="-443725"/>
            <a:chExt cx="929375" cy="1078300"/>
          </a:xfrm>
        </p:grpSpPr>
        <p:sp>
          <p:nvSpPr>
            <p:cNvPr id="590" name="Google Shape;590;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91" name="Google Shape;591;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592" name="Google Shape;592;p22"/>
          <p:cNvSpPr txBox="1">
            <a:spLocks noGrp="1"/>
          </p:cNvSpPr>
          <p:nvPr>
            <p:ph type="title" hasCustomPrompt="1"/>
          </p:nvPr>
        </p:nvSpPr>
        <p:spPr>
          <a:xfrm>
            <a:off x="1096600" y="262546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3" name="Google Shape;593;p22"/>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22"/>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5" name="Google Shape;595;p22"/>
          <p:cNvSpPr txBox="1">
            <a:spLocks noGrp="1"/>
          </p:cNvSpPr>
          <p:nvPr>
            <p:ph type="title" idx="3" hasCustomPrompt="1"/>
          </p:nvPr>
        </p:nvSpPr>
        <p:spPr>
          <a:xfrm>
            <a:off x="37812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6" name="Google Shape;596;p22"/>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7" name="Google Shape;597;p22"/>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8" name="Google Shape;598;p22"/>
          <p:cNvSpPr txBox="1">
            <a:spLocks noGrp="1"/>
          </p:cNvSpPr>
          <p:nvPr>
            <p:ph type="title" idx="6" hasCustomPrompt="1"/>
          </p:nvPr>
        </p:nvSpPr>
        <p:spPr>
          <a:xfrm>
            <a:off x="64658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9" name="Google Shape;599;p22"/>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22"/>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601" name="Google Shape;601;p22"/>
          <p:cNvGrpSpPr/>
          <p:nvPr/>
        </p:nvGrpSpPr>
        <p:grpSpPr>
          <a:xfrm>
            <a:off x="4852625" y="-1035569"/>
            <a:ext cx="1138350" cy="1439250"/>
            <a:chOff x="1287525" y="-443725"/>
            <a:chExt cx="1138350" cy="1439250"/>
          </a:xfrm>
        </p:grpSpPr>
        <p:sp>
          <p:nvSpPr>
            <p:cNvPr id="602" name="Google Shape;602;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03" name="Google Shape;603;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1359805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a:endParaRPr/>
          </a:p>
        </p:txBody>
      </p:sp>
      <p:sp>
        <p:nvSpPr>
          <p:cNvPr id="606" name="Google Shape;606;p23"/>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07" name="Google Shape;607;p23"/>
          <p:cNvGrpSpPr/>
          <p:nvPr/>
        </p:nvGrpSpPr>
        <p:grpSpPr>
          <a:xfrm>
            <a:off x="8429813" y="-482281"/>
            <a:ext cx="474200" cy="1505350"/>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10" name="Google Shape;610;p23"/>
          <p:cNvGrpSpPr/>
          <p:nvPr/>
        </p:nvGrpSpPr>
        <p:grpSpPr>
          <a:xfrm>
            <a:off x="7118075" y="-467301"/>
            <a:ext cx="920275" cy="1078300"/>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13" name="Google Shape;613;p23"/>
          <p:cNvGrpSpPr/>
          <p:nvPr/>
        </p:nvGrpSpPr>
        <p:grpSpPr>
          <a:xfrm>
            <a:off x="7612025" y="-1076901"/>
            <a:ext cx="1129225" cy="143925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16" name="Google Shape;616;p23"/>
          <p:cNvGrpSpPr/>
          <p:nvPr/>
        </p:nvGrpSpPr>
        <p:grpSpPr>
          <a:xfrm>
            <a:off x="7970938" y="-761576"/>
            <a:ext cx="2240950" cy="1657325"/>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19" name="Google Shape;619;p23"/>
          <p:cNvGrpSpPr/>
          <p:nvPr/>
        </p:nvGrpSpPr>
        <p:grpSpPr>
          <a:xfrm rot="10800000" flipH="1">
            <a:off x="-483489" y="4432692"/>
            <a:ext cx="2014791" cy="473128"/>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22" name="Google Shape;622;p23"/>
          <p:cNvGrpSpPr/>
          <p:nvPr/>
        </p:nvGrpSpPr>
        <p:grpSpPr>
          <a:xfrm>
            <a:off x="-483497" y="4392827"/>
            <a:ext cx="2014791" cy="473128"/>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25" name="Google Shape;625;p23"/>
          <p:cNvGrpSpPr/>
          <p:nvPr/>
        </p:nvGrpSpPr>
        <p:grpSpPr>
          <a:xfrm>
            <a:off x="239988" y="-482281"/>
            <a:ext cx="482550" cy="1505350"/>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28" name="Google Shape;628;p23"/>
          <p:cNvGrpSpPr/>
          <p:nvPr/>
        </p:nvGrpSpPr>
        <p:grpSpPr>
          <a:xfrm>
            <a:off x="444769" y="-913981"/>
            <a:ext cx="482550" cy="1505350"/>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31" name="Google Shape;631;p23"/>
          <p:cNvGrpSpPr/>
          <p:nvPr/>
        </p:nvGrpSpPr>
        <p:grpSpPr>
          <a:xfrm rot="5400000">
            <a:off x="965855" y="-856180"/>
            <a:ext cx="2290315" cy="1518337"/>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spTree>
    <p:extLst>
      <p:ext uri="{BB962C8B-B14F-4D97-AF65-F5344CB8AC3E}">
        <p14:creationId xmlns:p14="http://schemas.microsoft.com/office/powerpoint/2010/main" val="2757841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47"/>
        <p:cNvGrpSpPr/>
        <p:nvPr/>
      </p:nvGrpSpPr>
      <p:grpSpPr>
        <a:xfrm>
          <a:off x="0" y="0"/>
          <a:ext cx="0" cy="0"/>
          <a:chOff x="0" y="0"/>
          <a:chExt cx="0" cy="0"/>
        </a:xfrm>
      </p:grpSpPr>
      <p:grpSp>
        <p:nvGrpSpPr>
          <p:cNvPr id="648" name="Google Shape;648;p24"/>
          <p:cNvGrpSpPr/>
          <p:nvPr/>
        </p:nvGrpSpPr>
        <p:grpSpPr>
          <a:xfrm>
            <a:off x="1050348" y="-469529"/>
            <a:ext cx="1195349" cy="1078296"/>
            <a:chOff x="4404625" y="-443721"/>
            <a:chExt cx="1195349" cy="1078296"/>
          </a:xfrm>
        </p:grpSpPr>
        <p:sp>
          <p:nvSpPr>
            <p:cNvPr id="649" name="Google Shape;64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50" name="Google Shape;65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51" name="Google Shape;651;p24"/>
          <p:cNvGrpSpPr/>
          <p:nvPr/>
        </p:nvGrpSpPr>
        <p:grpSpPr>
          <a:xfrm rot="-5400000">
            <a:off x="-393663" y="-505555"/>
            <a:ext cx="2181860" cy="892524"/>
            <a:chOff x="6525475" y="148600"/>
            <a:chExt cx="2808779" cy="1148975"/>
          </a:xfrm>
        </p:grpSpPr>
        <p:sp>
          <p:nvSpPr>
            <p:cNvPr id="652" name="Google Shape;65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53" name="Google Shape;65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54" name="Google Shape;654;p24"/>
          <p:cNvGrpSpPr/>
          <p:nvPr/>
        </p:nvGrpSpPr>
        <p:grpSpPr>
          <a:xfrm rot="-5400000">
            <a:off x="38041" y="-247490"/>
            <a:ext cx="2181860" cy="892524"/>
            <a:chOff x="6525475" y="148600"/>
            <a:chExt cx="2808779" cy="1148975"/>
          </a:xfrm>
        </p:grpSpPr>
        <p:sp>
          <p:nvSpPr>
            <p:cNvPr id="655" name="Google Shape;65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56" name="Google Shape;65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57" name="Google Shape;657;p24"/>
          <p:cNvGrpSpPr/>
          <p:nvPr/>
        </p:nvGrpSpPr>
        <p:grpSpPr>
          <a:xfrm flipH="1">
            <a:off x="6888680" y="-997823"/>
            <a:ext cx="1994692" cy="2439924"/>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60" name="Google Shape;66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63" name="Google Shape;66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66" name="Google Shape;66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sp>
        <p:nvSpPr>
          <p:cNvPr id="667" name="Google Shape;667;p24"/>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68" name="Google Shape;668;p24"/>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1"/>
              </a:buClr>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69" name="Google Shape;669;p24"/>
          <p:cNvGrpSpPr/>
          <p:nvPr/>
        </p:nvGrpSpPr>
        <p:grpSpPr>
          <a:xfrm>
            <a:off x="-272766" y="4539543"/>
            <a:ext cx="2014791" cy="473128"/>
            <a:chOff x="-35118" y="4342063"/>
            <a:chExt cx="2014791" cy="473128"/>
          </a:xfrm>
        </p:grpSpPr>
        <p:sp>
          <p:nvSpPr>
            <p:cNvPr id="670" name="Google Shape;670;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71" name="Google Shape;671;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72" name="Google Shape;672;p24"/>
          <p:cNvGrpSpPr/>
          <p:nvPr/>
        </p:nvGrpSpPr>
        <p:grpSpPr>
          <a:xfrm>
            <a:off x="-217866" y="4785686"/>
            <a:ext cx="2014791" cy="473128"/>
            <a:chOff x="-35118" y="4342063"/>
            <a:chExt cx="2014791" cy="473128"/>
          </a:xfrm>
        </p:grpSpPr>
        <p:sp>
          <p:nvSpPr>
            <p:cNvPr id="673" name="Google Shape;673;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74" name="Google Shape;674;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75" name="Google Shape;675;p24"/>
          <p:cNvGrpSpPr/>
          <p:nvPr/>
        </p:nvGrpSpPr>
        <p:grpSpPr>
          <a:xfrm rot="10800000">
            <a:off x="7239830" y="4310943"/>
            <a:ext cx="2014791" cy="473128"/>
            <a:chOff x="-35118" y="4342063"/>
            <a:chExt cx="2014791" cy="473128"/>
          </a:xfrm>
        </p:grpSpPr>
        <p:sp>
          <p:nvSpPr>
            <p:cNvPr id="676" name="Google Shape;676;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77" name="Google Shape;677;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3712752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80" name="Google Shape;680;p25"/>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81" name="Google Shape;681;p25"/>
          <p:cNvGrpSpPr/>
          <p:nvPr/>
        </p:nvGrpSpPr>
        <p:grpSpPr>
          <a:xfrm>
            <a:off x="7068170" y="-466234"/>
            <a:ext cx="1368260" cy="1078296"/>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84" name="Google Shape;684;p25"/>
          <p:cNvGrpSpPr/>
          <p:nvPr/>
        </p:nvGrpSpPr>
        <p:grpSpPr>
          <a:xfrm>
            <a:off x="8010070" y="-466238"/>
            <a:ext cx="1129225" cy="143925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87" name="Google Shape;687;p25"/>
          <p:cNvGrpSpPr/>
          <p:nvPr/>
        </p:nvGrpSpPr>
        <p:grpSpPr>
          <a:xfrm flipH="1">
            <a:off x="5091" y="-472343"/>
            <a:ext cx="1129225" cy="143925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90" name="Google Shape;690;p25"/>
          <p:cNvGrpSpPr/>
          <p:nvPr/>
        </p:nvGrpSpPr>
        <p:grpSpPr>
          <a:xfrm flipH="1">
            <a:off x="-98709" y="-223280"/>
            <a:ext cx="920275" cy="1078300"/>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93" name="Google Shape;693;p25"/>
          <p:cNvGrpSpPr/>
          <p:nvPr/>
        </p:nvGrpSpPr>
        <p:grpSpPr>
          <a:xfrm flipH="1">
            <a:off x="6573567" y="-671954"/>
            <a:ext cx="1195349" cy="1078296"/>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696" name="Google Shape;696;p25"/>
          <p:cNvGrpSpPr/>
          <p:nvPr/>
        </p:nvGrpSpPr>
        <p:grpSpPr>
          <a:xfrm>
            <a:off x="1375492" y="-671954"/>
            <a:ext cx="1195349" cy="1078296"/>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1407341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01" name="Google Shape;701;p26"/>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02" name="Google Shape;702;p26"/>
          <p:cNvGrpSpPr/>
          <p:nvPr/>
        </p:nvGrpSpPr>
        <p:grpSpPr>
          <a:xfrm>
            <a:off x="-1411812" y="3924763"/>
            <a:ext cx="2961179" cy="2085654"/>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05" name="Google Shape;705;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08" name="Google Shape;708;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11" name="Google Shape;711;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712" name="Google Shape;712;p26"/>
          <p:cNvGrpSpPr/>
          <p:nvPr/>
        </p:nvGrpSpPr>
        <p:grpSpPr>
          <a:xfrm flipH="1">
            <a:off x="7393917" y="159663"/>
            <a:ext cx="2014791" cy="464410"/>
            <a:chOff x="-35118" y="4350781"/>
            <a:chExt cx="2014791" cy="464410"/>
          </a:xfrm>
        </p:grpSpPr>
        <p:sp>
          <p:nvSpPr>
            <p:cNvPr id="713" name="Google Shape;713;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14" name="Google Shape;714;p26"/>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15" name="Google Shape;715;p26"/>
          <p:cNvGrpSpPr/>
          <p:nvPr/>
        </p:nvGrpSpPr>
        <p:grpSpPr>
          <a:xfrm flipH="1">
            <a:off x="7393917" y="480896"/>
            <a:ext cx="2014791" cy="473128"/>
            <a:chOff x="-35118" y="4342063"/>
            <a:chExt cx="2014791" cy="473128"/>
          </a:xfrm>
        </p:grpSpPr>
        <p:sp>
          <p:nvSpPr>
            <p:cNvPr id="716" name="Google Shape;716;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17" name="Google Shape;717;p2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2678826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0" name="Google Shape;720;p27"/>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7"/>
          <p:cNvSpPr txBox="1"/>
          <p:nvPr/>
        </p:nvSpPr>
        <p:spPr>
          <a:xfrm>
            <a:off x="713325" y="3571950"/>
            <a:ext cx="3328800" cy="6981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1000" kern="0">
                <a:solidFill>
                  <a:srgbClr val="F5DE34"/>
                </a:solidFill>
                <a:latin typeface="Montserrat"/>
                <a:ea typeface="Montserrat"/>
                <a:cs typeface="Montserrat"/>
                <a:sym typeface="Montserrat"/>
              </a:rPr>
              <a:t>CREDITS: This presentation template was created by Slidesgo, including icons by Flaticon, and infographics &amp; images by Freepik</a:t>
            </a:r>
            <a:endParaRPr sz="1000" kern="0">
              <a:solidFill>
                <a:srgbClr val="F5DE34"/>
              </a:solidFill>
              <a:latin typeface="Montserrat"/>
              <a:ea typeface="Montserrat"/>
              <a:cs typeface="Montserrat"/>
              <a:sym typeface="Montserrat"/>
            </a:endParaRPr>
          </a:p>
        </p:txBody>
      </p:sp>
      <p:sp>
        <p:nvSpPr>
          <p:cNvPr id="722" name="Google Shape;722;p27"/>
          <p:cNvSpPr/>
          <p:nvPr/>
        </p:nvSpPr>
        <p:spPr>
          <a:xfrm>
            <a:off x="8125138" y="11790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723" name="Google Shape;723;p27"/>
          <p:cNvGrpSpPr/>
          <p:nvPr/>
        </p:nvGrpSpPr>
        <p:grpSpPr>
          <a:xfrm flipH="1">
            <a:off x="7136201" y="4054216"/>
            <a:ext cx="2074949" cy="962378"/>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733" name="Google Shape;733;p27"/>
          <p:cNvGrpSpPr/>
          <p:nvPr/>
        </p:nvGrpSpPr>
        <p:grpSpPr>
          <a:xfrm>
            <a:off x="7691206" y="833500"/>
            <a:ext cx="2649775" cy="3476500"/>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spTree>
    <p:extLst>
      <p:ext uri="{BB962C8B-B14F-4D97-AF65-F5344CB8AC3E}">
        <p14:creationId xmlns:p14="http://schemas.microsoft.com/office/powerpoint/2010/main" val="3128349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72"/>
        <p:cNvGrpSpPr/>
        <p:nvPr/>
      </p:nvGrpSpPr>
      <p:grpSpPr>
        <a:xfrm>
          <a:off x="0" y="0"/>
          <a:ext cx="0" cy="0"/>
          <a:chOff x="0" y="0"/>
          <a:chExt cx="0" cy="0"/>
        </a:xfrm>
      </p:grpSpPr>
      <p:grpSp>
        <p:nvGrpSpPr>
          <p:cNvPr id="773" name="Google Shape;773;p29"/>
          <p:cNvGrpSpPr/>
          <p:nvPr/>
        </p:nvGrpSpPr>
        <p:grpSpPr>
          <a:xfrm rot="10800000">
            <a:off x="-483504" y="3973396"/>
            <a:ext cx="920275" cy="1078300"/>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76" name="Google Shape;776;p29"/>
          <p:cNvGrpSpPr/>
          <p:nvPr/>
        </p:nvGrpSpPr>
        <p:grpSpPr>
          <a:xfrm rot="10800000">
            <a:off x="-364004" y="3564321"/>
            <a:ext cx="1129225" cy="143925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79" name="Google Shape;779;p29"/>
          <p:cNvGrpSpPr/>
          <p:nvPr/>
        </p:nvGrpSpPr>
        <p:grpSpPr>
          <a:xfrm rot="10800000" flipH="1">
            <a:off x="-351289" y="128490"/>
            <a:ext cx="2014791" cy="473128"/>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82" name="Google Shape;782;p29"/>
          <p:cNvGrpSpPr/>
          <p:nvPr/>
        </p:nvGrpSpPr>
        <p:grpSpPr>
          <a:xfrm rot="10800000" flipH="1">
            <a:off x="-407289" y="4585092"/>
            <a:ext cx="2014791" cy="473128"/>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85" name="Google Shape;785;p29"/>
          <p:cNvGrpSpPr/>
          <p:nvPr/>
        </p:nvGrpSpPr>
        <p:grpSpPr>
          <a:xfrm>
            <a:off x="-407297" y="4545227"/>
            <a:ext cx="2014791" cy="473128"/>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88" name="Google Shape;788;p29"/>
          <p:cNvGrpSpPr/>
          <p:nvPr/>
        </p:nvGrpSpPr>
        <p:grpSpPr>
          <a:xfrm flipH="1">
            <a:off x="7755996" y="-324096"/>
            <a:ext cx="1129225" cy="143925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91" name="Google Shape;791;p29"/>
          <p:cNvGrpSpPr/>
          <p:nvPr/>
        </p:nvGrpSpPr>
        <p:grpSpPr>
          <a:xfrm>
            <a:off x="7506654" y="-466167"/>
            <a:ext cx="920275" cy="1078300"/>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94" name="Google Shape;794;p29"/>
          <p:cNvGrpSpPr/>
          <p:nvPr/>
        </p:nvGrpSpPr>
        <p:grpSpPr>
          <a:xfrm flipH="1">
            <a:off x="7953846" y="-558321"/>
            <a:ext cx="1129225" cy="143925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797" name="Google Shape;797;p29"/>
          <p:cNvGrpSpPr/>
          <p:nvPr/>
        </p:nvGrpSpPr>
        <p:grpSpPr>
          <a:xfrm rot="10800000" flipH="1">
            <a:off x="-198889" y="-100110"/>
            <a:ext cx="2014791" cy="473128"/>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2471026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800"/>
        <p:cNvGrpSpPr/>
        <p:nvPr/>
      </p:nvGrpSpPr>
      <p:grpSpPr>
        <a:xfrm>
          <a:off x="0" y="0"/>
          <a:ext cx="0" cy="0"/>
          <a:chOff x="0" y="0"/>
          <a:chExt cx="0" cy="0"/>
        </a:xfrm>
      </p:grpSpPr>
      <p:grpSp>
        <p:nvGrpSpPr>
          <p:cNvPr id="801" name="Google Shape;801;p30"/>
          <p:cNvGrpSpPr/>
          <p:nvPr/>
        </p:nvGrpSpPr>
        <p:grpSpPr>
          <a:xfrm flipH="1">
            <a:off x="-365562" y="4556641"/>
            <a:ext cx="2808779" cy="1148975"/>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04" name="Google Shape;804;p30"/>
          <p:cNvGrpSpPr/>
          <p:nvPr/>
        </p:nvGrpSpPr>
        <p:grpSpPr>
          <a:xfrm rot="10800000">
            <a:off x="7497756" y="4534879"/>
            <a:ext cx="1368260" cy="1078296"/>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07" name="Google Shape;807;p30"/>
          <p:cNvGrpSpPr/>
          <p:nvPr/>
        </p:nvGrpSpPr>
        <p:grpSpPr>
          <a:xfrm rot="10800000">
            <a:off x="6794891" y="4173929"/>
            <a:ext cx="1129225" cy="143925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10" name="Google Shape;810;p30"/>
          <p:cNvGrpSpPr/>
          <p:nvPr/>
        </p:nvGrpSpPr>
        <p:grpSpPr>
          <a:xfrm rot="10800000" flipH="1">
            <a:off x="3706041" y="4534879"/>
            <a:ext cx="920275" cy="1078300"/>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13" name="Google Shape;813;p30"/>
          <p:cNvGrpSpPr/>
          <p:nvPr/>
        </p:nvGrpSpPr>
        <p:grpSpPr>
          <a:xfrm rot="10800000" flipH="1">
            <a:off x="4199991" y="4173929"/>
            <a:ext cx="1129225" cy="143925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16" name="Google Shape;816;p30"/>
          <p:cNvGrpSpPr/>
          <p:nvPr/>
        </p:nvGrpSpPr>
        <p:grpSpPr>
          <a:xfrm rot="10800000">
            <a:off x="1329129" y="3924763"/>
            <a:ext cx="474200" cy="1505350"/>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19" name="Google Shape;819;p30"/>
          <p:cNvGrpSpPr/>
          <p:nvPr/>
        </p:nvGrpSpPr>
        <p:grpSpPr>
          <a:xfrm>
            <a:off x="6612948" y="5750"/>
            <a:ext cx="1195349" cy="1078296"/>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22" name="Google Shape;822;p30"/>
          <p:cNvGrpSpPr/>
          <p:nvPr/>
        </p:nvGrpSpPr>
        <p:grpSpPr>
          <a:xfrm>
            <a:off x="7429151" y="-104276"/>
            <a:ext cx="1129225" cy="143925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25" name="Google Shape;825;p30"/>
          <p:cNvGrpSpPr/>
          <p:nvPr/>
        </p:nvGrpSpPr>
        <p:grpSpPr>
          <a:xfrm>
            <a:off x="3121150" y="-475160"/>
            <a:ext cx="482550" cy="1505350"/>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28" name="Google Shape;828;p30"/>
          <p:cNvGrpSpPr/>
          <p:nvPr/>
        </p:nvGrpSpPr>
        <p:grpSpPr>
          <a:xfrm>
            <a:off x="1990425" y="-467301"/>
            <a:ext cx="929375" cy="1078300"/>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31" name="Google Shape;831;p30"/>
          <p:cNvGrpSpPr/>
          <p:nvPr/>
        </p:nvGrpSpPr>
        <p:grpSpPr>
          <a:xfrm>
            <a:off x="1287525" y="-467301"/>
            <a:ext cx="1138350" cy="143925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34" name="Google Shape;834;p30"/>
          <p:cNvGrpSpPr/>
          <p:nvPr/>
        </p:nvGrpSpPr>
        <p:grpSpPr>
          <a:xfrm>
            <a:off x="-241900" y="488800"/>
            <a:ext cx="1375425" cy="572805"/>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37" name="Google Shape;837;p30"/>
          <p:cNvGrpSpPr/>
          <p:nvPr/>
        </p:nvGrpSpPr>
        <p:grpSpPr>
          <a:xfrm>
            <a:off x="3995775" y="-475160"/>
            <a:ext cx="474200" cy="1505350"/>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40" name="Google Shape;840;p30"/>
          <p:cNvGrpSpPr/>
          <p:nvPr/>
        </p:nvGrpSpPr>
        <p:grpSpPr>
          <a:xfrm>
            <a:off x="4679675" y="-467301"/>
            <a:ext cx="920275" cy="1078300"/>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43" name="Google Shape;843;p30"/>
          <p:cNvGrpSpPr/>
          <p:nvPr/>
        </p:nvGrpSpPr>
        <p:grpSpPr>
          <a:xfrm>
            <a:off x="5173625" y="-467301"/>
            <a:ext cx="1129225" cy="143925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46" name="Google Shape;846;p30"/>
          <p:cNvGrpSpPr/>
          <p:nvPr/>
        </p:nvGrpSpPr>
        <p:grpSpPr>
          <a:xfrm rot="5400000" flipH="1">
            <a:off x="-766398" y="4711608"/>
            <a:ext cx="2014791" cy="71973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853" name="Google Shape;853;p30"/>
          <p:cNvGrpSpPr/>
          <p:nvPr/>
        </p:nvGrpSpPr>
        <p:grpSpPr>
          <a:xfrm flipH="1">
            <a:off x="8418670" y="734101"/>
            <a:ext cx="2014791" cy="469195"/>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477331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2B11A-649A-296B-55F4-5468FEF3318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2183E6B-DF6B-96D8-0678-41209DCBE00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098F82C-6665-2183-21B8-6E19BF052D95}"/>
              </a:ext>
            </a:extLst>
          </p:cNvPr>
          <p:cNvSpPr>
            <a:spLocks noGrp="1"/>
          </p:cNvSpPr>
          <p:nvPr>
            <p:ph type="dt" sz="half" idx="10"/>
          </p:nvPr>
        </p:nvSpPr>
        <p:spPr/>
        <p:txBody>
          <a:bodyPr/>
          <a:lstStyle/>
          <a:p>
            <a:fld id="{76464FDA-A13C-4CD8-9C27-A584001126BA}" type="datetimeFigureOut">
              <a:rPr lang="es-MX" smtClean="0"/>
              <a:t>14/09/2022</a:t>
            </a:fld>
            <a:endParaRPr lang="es-MX"/>
          </a:p>
        </p:txBody>
      </p:sp>
      <p:sp>
        <p:nvSpPr>
          <p:cNvPr id="5" name="Marcador de pie de página 4">
            <a:extLst>
              <a:ext uri="{FF2B5EF4-FFF2-40B4-BE49-F238E27FC236}">
                <a16:creationId xmlns:a16="http://schemas.microsoft.com/office/drawing/2014/main" id="{3882BE7F-C008-BA20-FCEF-58FA302D7B2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55F8E77-D69F-5C1D-3BCF-154C0755B745}"/>
              </a:ext>
            </a:extLst>
          </p:cNvPr>
          <p:cNvSpPr>
            <a:spLocks noGrp="1"/>
          </p:cNvSpPr>
          <p:nvPr>
            <p:ph type="sldNum" sz="quarter" idx="12"/>
          </p:nvPr>
        </p:nvSpPr>
        <p:spPr/>
        <p:txBody>
          <a:bodyPr/>
          <a:lstStyle/>
          <a:p>
            <a:fld id="{EC96C1C3-96F7-4DC2-9048-2A3197013911}" type="slidenum">
              <a:rPr lang="es-MX" smtClean="0"/>
              <a:t>‹Nº›</a:t>
            </a:fld>
            <a:endParaRPr lang="es-MX"/>
          </a:p>
        </p:txBody>
      </p:sp>
    </p:spTree>
    <p:extLst>
      <p:ext uri="{BB962C8B-B14F-4D97-AF65-F5344CB8AC3E}">
        <p14:creationId xmlns:p14="http://schemas.microsoft.com/office/powerpoint/2010/main" val="3645307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7" name="Google Shape;107;p4"/>
          <p:cNvSpPr txBox="1">
            <a:spLocks noGrp="1"/>
          </p:cNvSpPr>
          <p:nvPr>
            <p:ph type="body" idx="1"/>
          </p:nvPr>
        </p:nvSpPr>
        <p:spPr>
          <a:xfrm>
            <a:off x="720000" y="1187400"/>
            <a:ext cx="77040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600"/>
              </a:spcBef>
              <a:spcAft>
                <a:spcPts val="0"/>
              </a:spcAft>
              <a:buSzPts val="1400"/>
              <a:buFont typeface="Raleway"/>
              <a:buChar char="○"/>
              <a:defRPr/>
            </a:lvl2pPr>
            <a:lvl3pPr marL="1371600" lvl="2" indent="-317500" rtl="0">
              <a:lnSpc>
                <a:spcPct val="100000"/>
              </a:lnSpc>
              <a:spcBef>
                <a:spcPts val="1600"/>
              </a:spcBef>
              <a:spcAft>
                <a:spcPts val="0"/>
              </a:spcAft>
              <a:buSzPts val="1400"/>
              <a:buFont typeface="Raleway"/>
              <a:buChar char="■"/>
              <a:defRPr/>
            </a:lvl3pPr>
            <a:lvl4pPr marL="1828800" lvl="3" indent="-317500" rtl="0">
              <a:lnSpc>
                <a:spcPct val="100000"/>
              </a:lnSpc>
              <a:spcBef>
                <a:spcPts val="1600"/>
              </a:spcBef>
              <a:spcAft>
                <a:spcPts val="0"/>
              </a:spcAft>
              <a:buSzPts val="1400"/>
              <a:buFont typeface="Raleway"/>
              <a:buChar char="●"/>
              <a:defRPr/>
            </a:lvl4pPr>
            <a:lvl5pPr marL="2286000" lvl="4" indent="-317500" rtl="0">
              <a:lnSpc>
                <a:spcPct val="100000"/>
              </a:lnSpc>
              <a:spcBef>
                <a:spcPts val="1600"/>
              </a:spcBef>
              <a:spcAft>
                <a:spcPts val="0"/>
              </a:spcAft>
              <a:buSzPts val="1400"/>
              <a:buFont typeface="Raleway"/>
              <a:buChar char="○"/>
              <a:defRPr/>
            </a:lvl5pPr>
            <a:lvl6pPr marL="2743200" lvl="5" indent="-317500" rtl="0">
              <a:lnSpc>
                <a:spcPct val="100000"/>
              </a:lnSpc>
              <a:spcBef>
                <a:spcPts val="1600"/>
              </a:spcBef>
              <a:spcAft>
                <a:spcPts val="0"/>
              </a:spcAft>
              <a:buSzPts val="1400"/>
              <a:buFont typeface="Raleway"/>
              <a:buChar char="■"/>
              <a:defRPr/>
            </a:lvl6pPr>
            <a:lvl7pPr marL="3200400" lvl="6" indent="-317500" rtl="0">
              <a:lnSpc>
                <a:spcPct val="100000"/>
              </a:lnSpc>
              <a:spcBef>
                <a:spcPts val="1600"/>
              </a:spcBef>
              <a:spcAft>
                <a:spcPts val="0"/>
              </a:spcAft>
              <a:buSzPts val="1400"/>
              <a:buFont typeface="Raleway"/>
              <a:buChar char="●"/>
              <a:defRPr/>
            </a:lvl7pPr>
            <a:lvl8pPr marL="3657600" lvl="7" indent="-317500" rtl="0">
              <a:lnSpc>
                <a:spcPct val="100000"/>
              </a:lnSpc>
              <a:spcBef>
                <a:spcPts val="1600"/>
              </a:spcBef>
              <a:spcAft>
                <a:spcPts val="0"/>
              </a:spcAft>
              <a:buSzPts val="1400"/>
              <a:buFont typeface="Raleway"/>
              <a:buChar char="○"/>
              <a:defRPr/>
            </a:lvl8pPr>
            <a:lvl9pPr marL="4114800" lvl="8" indent="-317500" rtl="0">
              <a:lnSpc>
                <a:spcPct val="100000"/>
              </a:lnSpc>
              <a:spcBef>
                <a:spcPts val="1600"/>
              </a:spcBef>
              <a:spcAft>
                <a:spcPts val="1600"/>
              </a:spcAft>
              <a:buSzPts val="1400"/>
              <a:buFont typeface="Raleway"/>
              <a:buChar char="■"/>
              <a:defRPr/>
            </a:lvl9pPr>
          </a:lstStyle>
          <a:p>
            <a:endParaRPr/>
          </a:p>
        </p:txBody>
      </p:sp>
      <p:sp>
        <p:nvSpPr>
          <p:cNvPr id="108" name="Google Shape;108;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buNone/>
              <a:defRPr>
                <a:solidFill>
                  <a:srgbClr val="434343"/>
                </a:solidFill>
                <a:latin typeface="Josefin Slab SemiBold"/>
                <a:ea typeface="Josefin Slab SemiBold"/>
                <a:cs typeface="Josefin Slab SemiBold"/>
                <a:sym typeface="Josefin Slab SemiBold"/>
              </a:defRPr>
            </a:lvl1pPr>
            <a:lvl2pPr lvl="1">
              <a:buNone/>
              <a:defRPr>
                <a:solidFill>
                  <a:srgbClr val="434343"/>
                </a:solidFill>
                <a:latin typeface="Josefin Slab SemiBold"/>
                <a:ea typeface="Josefin Slab SemiBold"/>
                <a:cs typeface="Josefin Slab SemiBold"/>
                <a:sym typeface="Josefin Slab SemiBold"/>
              </a:defRPr>
            </a:lvl2pPr>
            <a:lvl3pPr lvl="2">
              <a:buNone/>
              <a:defRPr>
                <a:solidFill>
                  <a:srgbClr val="434343"/>
                </a:solidFill>
                <a:latin typeface="Josefin Slab SemiBold"/>
                <a:ea typeface="Josefin Slab SemiBold"/>
                <a:cs typeface="Josefin Slab SemiBold"/>
                <a:sym typeface="Josefin Slab SemiBold"/>
              </a:defRPr>
            </a:lvl3pPr>
            <a:lvl4pPr lvl="3">
              <a:buNone/>
              <a:defRPr>
                <a:solidFill>
                  <a:srgbClr val="434343"/>
                </a:solidFill>
                <a:latin typeface="Josefin Slab SemiBold"/>
                <a:ea typeface="Josefin Slab SemiBold"/>
                <a:cs typeface="Josefin Slab SemiBold"/>
                <a:sym typeface="Josefin Slab SemiBold"/>
              </a:defRPr>
            </a:lvl4pPr>
            <a:lvl5pPr lvl="4">
              <a:buNone/>
              <a:defRPr>
                <a:solidFill>
                  <a:srgbClr val="434343"/>
                </a:solidFill>
                <a:latin typeface="Josefin Slab SemiBold"/>
                <a:ea typeface="Josefin Slab SemiBold"/>
                <a:cs typeface="Josefin Slab SemiBold"/>
                <a:sym typeface="Josefin Slab SemiBold"/>
              </a:defRPr>
            </a:lvl5pPr>
            <a:lvl6pPr lvl="5">
              <a:buNone/>
              <a:defRPr>
                <a:solidFill>
                  <a:srgbClr val="434343"/>
                </a:solidFill>
                <a:latin typeface="Josefin Slab SemiBold"/>
                <a:ea typeface="Josefin Slab SemiBold"/>
                <a:cs typeface="Josefin Slab SemiBold"/>
                <a:sym typeface="Josefin Slab SemiBold"/>
              </a:defRPr>
            </a:lvl6pPr>
            <a:lvl7pPr lvl="6">
              <a:buNone/>
              <a:defRPr>
                <a:solidFill>
                  <a:srgbClr val="434343"/>
                </a:solidFill>
                <a:latin typeface="Josefin Slab SemiBold"/>
                <a:ea typeface="Josefin Slab SemiBold"/>
                <a:cs typeface="Josefin Slab SemiBold"/>
                <a:sym typeface="Josefin Slab SemiBold"/>
              </a:defRPr>
            </a:lvl7pPr>
            <a:lvl8pPr lvl="7">
              <a:buNone/>
              <a:defRPr>
                <a:solidFill>
                  <a:srgbClr val="434343"/>
                </a:solidFill>
                <a:latin typeface="Josefin Slab SemiBold"/>
                <a:ea typeface="Josefin Slab SemiBold"/>
                <a:cs typeface="Josefin Slab SemiBold"/>
                <a:sym typeface="Josefin Slab SemiBold"/>
              </a:defRPr>
            </a:lvl8pPr>
            <a:lvl9pPr lvl="8">
              <a:buNone/>
              <a:defRPr>
                <a:solidFill>
                  <a:srgbClr val="434343"/>
                </a:solidFill>
                <a:latin typeface="Josefin Slab SemiBold"/>
                <a:ea typeface="Josefin Slab SemiBold"/>
                <a:cs typeface="Josefin Slab SemiBold"/>
                <a:sym typeface="Josefin Slab SemiBold"/>
              </a:defRPr>
            </a:lvl9pPr>
          </a:lstStyle>
          <a:p>
            <a:pPr>
              <a:buClr>
                <a:srgbClr val="000000"/>
              </a:buClr>
              <a:buFont typeface="Arial"/>
              <a:buNone/>
            </a:pPr>
            <a:fld id="{00000000-1234-1234-1234-123412341234}" type="slidenum">
              <a:rPr lang="en" sz="1400" kern="0"/>
              <a:pPr>
                <a:buClr>
                  <a:srgbClr val="000000"/>
                </a:buClr>
                <a:buFont typeface="Arial"/>
                <a:buNone/>
              </a:pPr>
              <a:t>‹Nº›</a:t>
            </a:fld>
            <a:endParaRPr sz="1400" kern="0"/>
          </a:p>
        </p:txBody>
      </p:sp>
      <p:grpSp>
        <p:nvGrpSpPr>
          <p:cNvPr id="109" name="Google Shape;109;p4"/>
          <p:cNvGrpSpPr/>
          <p:nvPr/>
        </p:nvGrpSpPr>
        <p:grpSpPr>
          <a:xfrm>
            <a:off x="7754575" y="3807546"/>
            <a:ext cx="1138350" cy="1418750"/>
            <a:chOff x="1287525" y="3801250"/>
            <a:chExt cx="1138350" cy="1418750"/>
          </a:xfrm>
        </p:grpSpPr>
        <p:sp>
          <p:nvSpPr>
            <p:cNvPr id="110" name="Google Shape;110;p4"/>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1" name="Google Shape;111;p4"/>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12" name="Google Shape;112;p4"/>
          <p:cNvGrpSpPr/>
          <p:nvPr/>
        </p:nvGrpSpPr>
        <p:grpSpPr>
          <a:xfrm>
            <a:off x="7619075" y="-472615"/>
            <a:ext cx="1623175" cy="143925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5" name="Google Shape;115;p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8" name="Google Shape;118;p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119" name="Google Shape;119;p4"/>
          <p:cNvGrpSpPr/>
          <p:nvPr/>
        </p:nvGrpSpPr>
        <p:grpSpPr>
          <a:xfrm>
            <a:off x="8076400" y="4159825"/>
            <a:ext cx="929375" cy="1057800"/>
            <a:chOff x="8076400" y="4159825"/>
            <a:chExt cx="929375" cy="1057800"/>
          </a:xfrm>
        </p:grpSpPr>
        <p:sp>
          <p:nvSpPr>
            <p:cNvPr id="120" name="Google Shape;120;p4"/>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1" name="Google Shape;121;p4"/>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22" name="Google Shape;122;p4"/>
          <p:cNvGrpSpPr/>
          <p:nvPr/>
        </p:nvGrpSpPr>
        <p:grpSpPr>
          <a:xfrm>
            <a:off x="-784112" y="3808068"/>
            <a:ext cx="1138350" cy="1418750"/>
            <a:chOff x="-784112" y="3818928"/>
            <a:chExt cx="1138350" cy="1418750"/>
          </a:xfrm>
        </p:grpSpPr>
        <p:sp>
          <p:nvSpPr>
            <p:cNvPr id="123" name="Google Shape;123;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4" name="Google Shape;124;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25" name="Google Shape;125;p4"/>
          <p:cNvGrpSpPr/>
          <p:nvPr/>
        </p:nvGrpSpPr>
        <p:grpSpPr>
          <a:xfrm>
            <a:off x="-571562" y="4051528"/>
            <a:ext cx="1138350" cy="1418750"/>
            <a:chOff x="-784112" y="3818928"/>
            <a:chExt cx="1138350" cy="1418750"/>
          </a:xfrm>
        </p:grpSpPr>
        <p:sp>
          <p:nvSpPr>
            <p:cNvPr id="126" name="Google Shape;126;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7" name="Google Shape;127;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1006236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8"/>
        <p:cNvGrpSpPr/>
        <p:nvPr/>
      </p:nvGrpSpPr>
      <p:grpSpPr>
        <a:xfrm>
          <a:off x="0" y="0"/>
          <a:ext cx="0" cy="0"/>
          <a:chOff x="0" y="0"/>
          <a:chExt cx="0" cy="0"/>
        </a:xfrm>
      </p:grpSpPr>
      <p:grpSp>
        <p:nvGrpSpPr>
          <p:cNvPr id="129" name="Google Shape;129;p5"/>
          <p:cNvGrpSpPr/>
          <p:nvPr/>
        </p:nvGrpSpPr>
        <p:grpSpPr>
          <a:xfrm>
            <a:off x="288363" y="-791171"/>
            <a:ext cx="1368260" cy="1078296"/>
            <a:chOff x="4231725" y="-443721"/>
            <a:chExt cx="1368260" cy="1078296"/>
          </a:xfrm>
        </p:grpSpPr>
        <p:sp>
          <p:nvSpPr>
            <p:cNvPr id="130" name="Google Shape;130;p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1" name="Google Shape;131;p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32" name="Google Shape;132;p5"/>
          <p:cNvGrpSpPr/>
          <p:nvPr/>
        </p:nvGrpSpPr>
        <p:grpSpPr>
          <a:xfrm>
            <a:off x="163463" y="-105375"/>
            <a:ext cx="1129225" cy="1439250"/>
            <a:chOff x="5173625" y="-443725"/>
            <a:chExt cx="1129225" cy="1439250"/>
          </a:xfrm>
        </p:grpSpPr>
        <p:sp>
          <p:nvSpPr>
            <p:cNvPr id="133" name="Google Shape;133;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4" name="Google Shape;134;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35" name="Google Shape;135;p5"/>
          <p:cNvGrpSpPr/>
          <p:nvPr/>
        </p:nvGrpSpPr>
        <p:grpSpPr>
          <a:xfrm flipH="1">
            <a:off x="7898942" y="-257775"/>
            <a:ext cx="920275" cy="1078300"/>
            <a:chOff x="4679675" y="-443725"/>
            <a:chExt cx="920275" cy="1078300"/>
          </a:xfrm>
        </p:grpSpPr>
        <p:sp>
          <p:nvSpPr>
            <p:cNvPr id="136" name="Google Shape;136;p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7" name="Google Shape;137;p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38" name="Google Shape;138;p5"/>
          <p:cNvGrpSpPr/>
          <p:nvPr/>
        </p:nvGrpSpPr>
        <p:grpSpPr>
          <a:xfrm flipH="1">
            <a:off x="7348442" y="-105375"/>
            <a:ext cx="1129225" cy="1439250"/>
            <a:chOff x="5173625" y="-443725"/>
            <a:chExt cx="1129225" cy="1439250"/>
          </a:xfrm>
        </p:grpSpPr>
        <p:sp>
          <p:nvSpPr>
            <p:cNvPr id="139" name="Google Shape;139;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0" name="Google Shape;140;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41" name="Google Shape;141;p5"/>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2" name="Google Shape;142;p5"/>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3" name="Google Shape;143;p5"/>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5"/>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5" name="Google Shape;145;p5"/>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extLst>
      <p:ext uri="{BB962C8B-B14F-4D97-AF65-F5344CB8AC3E}">
        <p14:creationId xmlns:p14="http://schemas.microsoft.com/office/powerpoint/2010/main" val="185199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6"/>
        <p:cNvGrpSpPr/>
        <p:nvPr/>
      </p:nvGrpSpPr>
      <p:grpSpPr>
        <a:xfrm>
          <a:off x="0" y="0"/>
          <a:ext cx="0" cy="0"/>
          <a:chOff x="0" y="0"/>
          <a:chExt cx="0" cy="0"/>
        </a:xfrm>
      </p:grpSpPr>
      <p:grpSp>
        <p:nvGrpSpPr>
          <p:cNvPr id="147" name="Google Shape;147;p6"/>
          <p:cNvGrpSpPr/>
          <p:nvPr/>
        </p:nvGrpSpPr>
        <p:grpSpPr>
          <a:xfrm>
            <a:off x="-331199" y="-1100503"/>
            <a:ext cx="2948397" cy="2299878"/>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1" name="Google Shape;151;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4" name="Google Shape;154;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7" name="Google Shape;157;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0" name="Google Shape;160;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161" name="Google Shape;161;p6"/>
          <p:cNvGrpSpPr/>
          <p:nvPr/>
        </p:nvGrpSpPr>
        <p:grpSpPr>
          <a:xfrm flipH="1">
            <a:off x="6526801" y="-1100503"/>
            <a:ext cx="2948397" cy="2299878"/>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5" name="Google Shape;165;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8" name="Google Shape;168;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71" name="Google Shape;171;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74" name="Google Shape;174;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sp>
        <p:nvSpPr>
          <p:cNvPr id="175" name="Google Shape;175;p6"/>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extLst>
      <p:ext uri="{BB962C8B-B14F-4D97-AF65-F5344CB8AC3E}">
        <p14:creationId xmlns:p14="http://schemas.microsoft.com/office/powerpoint/2010/main" val="586102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76"/>
        <p:cNvGrpSpPr/>
        <p:nvPr/>
      </p:nvGrpSpPr>
      <p:grpSpPr>
        <a:xfrm>
          <a:off x="0" y="0"/>
          <a:ext cx="0" cy="0"/>
          <a:chOff x="0" y="0"/>
          <a:chExt cx="0" cy="0"/>
        </a:xfrm>
      </p:grpSpPr>
      <p:grpSp>
        <p:nvGrpSpPr>
          <p:cNvPr id="177" name="Google Shape;177;p7"/>
          <p:cNvGrpSpPr/>
          <p:nvPr/>
        </p:nvGrpSpPr>
        <p:grpSpPr>
          <a:xfrm>
            <a:off x="-240841" y="4543828"/>
            <a:ext cx="2014791" cy="473128"/>
            <a:chOff x="-35118" y="4342063"/>
            <a:chExt cx="2014791" cy="473128"/>
          </a:xfrm>
        </p:grpSpPr>
        <p:sp>
          <p:nvSpPr>
            <p:cNvPr id="178" name="Google Shape;178;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79" name="Google Shape;179;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80" name="Google Shape;180;p7"/>
          <p:cNvGrpSpPr/>
          <p:nvPr/>
        </p:nvGrpSpPr>
        <p:grpSpPr>
          <a:xfrm>
            <a:off x="-185941" y="4793793"/>
            <a:ext cx="2014791" cy="473128"/>
            <a:chOff x="-35118" y="4342063"/>
            <a:chExt cx="2014791" cy="473128"/>
          </a:xfrm>
        </p:grpSpPr>
        <p:sp>
          <p:nvSpPr>
            <p:cNvPr id="181" name="Google Shape;181;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2" name="Google Shape;182;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83" name="Google Shape;183;p7"/>
          <p:cNvGrpSpPr/>
          <p:nvPr/>
        </p:nvGrpSpPr>
        <p:grpSpPr>
          <a:xfrm>
            <a:off x="-27101" y="9826"/>
            <a:ext cx="1697125" cy="576045"/>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6" name="Google Shape;186;p7"/>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7" name="Google Shape;187;p7"/>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90" name="Google Shape;190;p7"/>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91" name="Google Shape;191;p7"/>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192" name="Google Shape;192;p7"/>
          <p:cNvGrpSpPr/>
          <p:nvPr/>
        </p:nvGrpSpPr>
        <p:grpSpPr>
          <a:xfrm flipH="1">
            <a:off x="7374534" y="76783"/>
            <a:ext cx="2014791" cy="473128"/>
            <a:chOff x="-35118" y="4342063"/>
            <a:chExt cx="2014791" cy="473128"/>
          </a:xfrm>
        </p:grpSpPr>
        <p:sp>
          <p:nvSpPr>
            <p:cNvPr id="193" name="Google Shape;193;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94" name="Google Shape;194;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95" name="Google Shape;195;p7"/>
          <p:cNvGrpSpPr/>
          <p:nvPr/>
        </p:nvGrpSpPr>
        <p:grpSpPr>
          <a:xfrm flipH="1">
            <a:off x="7472034" y="479147"/>
            <a:ext cx="2014791" cy="473128"/>
            <a:chOff x="-35118" y="4342063"/>
            <a:chExt cx="2014791" cy="473128"/>
          </a:xfrm>
        </p:grpSpPr>
        <p:sp>
          <p:nvSpPr>
            <p:cNvPr id="196" name="Google Shape;196;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97" name="Google Shape;197;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98" name="Google Shape;198;p7"/>
          <p:cNvGrpSpPr/>
          <p:nvPr/>
        </p:nvGrpSpPr>
        <p:grpSpPr>
          <a:xfrm rot="10800000" flipH="1">
            <a:off x="6230050" y="4537371"/>
            <a:ext cx="920275" cy="1078300"/>
            <a:chOff x="4679675" y="-443725"/>
            <a:chExt cx="920275" cy="1078300"/>
          </a:xfrm>
        </p:grpSpPr>
        <p:sp>
          <p:nvSpPr>
            <p:cNvPr id="199" name="Google Shape;199;p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00" name="Google Shape;200;p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01" name="Google Shape;201;p7"/>
          <p:cNvGrpSpPr/>
          <p:nvPr/>
        </p:nvGrpSpPr>
        <p:grpSpPr>
          <a:xfrm rot="10800000" flipH="1">
            <a:off x="6724000" y="4140263"/>
            <a:ext cx="1129225" cy="1439250"/>
            <a:chOff x="5173625" y="-443725"/>
            <a:chExt cx="1129225" cy="1439250"/>
          </a:xfrm>
        </p:grpSpPr>
        <p:sp>
          <p:nvSpPr>
            <p:cNvPr id="202" name="Google Shape;202;p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03" name="Google Shape;203;p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204" name="Google Shape;204;p7"/>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5" name="Google Shape;205;p7"/>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extLst>
      <p:ext uri="{BB962C8B-B14F-4D97-AF65-F5344CB8AC3E}">
        <p14:creationId xmlns:p14="http://schemas.microsoft.com/office/powerpoint/2010/main" val="4143141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06"/>
        <p:cNvGrpSpPr/>
        <p:nvPr/>
      </p:nvGrpSpPr>
      <p:grpSpPr>
        <a:xfrm>
          <a:off x="0" y="0"/>
          <a:ext cx="0" cy="0"/>
          <a:chOff x="0" y="0"/>
          <a:chExt cx="0" cy="0"/>
        </a:xfrm>
      </p:grpSpPr>
      <p:grpSp>
        <p:nvGrpSpPr>
          <p:cNvPr id="207" name="Google Shape;207;p8"/>
          <p:cNvGrpSpPr/>
          <p:nvPr/>
        </p:nvGrpSpPr>
        <p:grpSpPr>
          <a:xfrm>
            <a:off x="260351" y="2145759"/>
            <a:ext cx="289868" cy="852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13" name="Google Shape;213;p8"/>
          <p:cNvGrpSpPr/>
          <p:nvPr/>
        </p:nvGrpSpPr>
        <p:grpSpPr>
          <a:xfrm>
            <a:off x="6514438" y="4556641"/>
            <a:ext cx="2808779" cy="1148975"/>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16" name="Google Shape;216;p8"/>
          <p:cNvGrpSpPr/>
          <p:nvPr/>
        </p:nvGrpSpPr>
        <p:grpSpPr>
          <a:xfrm rot="-5400000">
            <a:off x="7480661" y="4711608"/>
            <a:ext cx="2014791" cy="71973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223" name="Google Shape;223;p8"/>
          <p:cNvGrpSpPr/>
          <p:nvPr/>
        </p:nvGrpSpPr>
        <p:grpSpPr>
          <a:xfrm rot="-5400000">
            <a:off x="7870685" y="4684474"/>
            <a:ext cx="2014791" cy="4691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26" name="Google Shape;226;p8"/>
          <p:cNvGrpSpPr/>
          <p:nvPr/>
        </p:nvGrpSpPr>
        <p:grpSpPr>
          <a:xfrm>
            <a:off x="7619075" y="-472615"/>
            <a:ext cx="1623175" cy="143925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233" name="Google Shape;233;p8"/>
          <p:cNvGrpSpPr/>
          <p:nvPr/>
        </p:nvGrpSpPr>
        <p:grpSpPr>
          <a:xfrm>
            <a:off x="6362038" y="4861441"/>
            <a:ext cx="2808779" cy="1148975"/>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236" name="Google Shape;236;p8"/>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4000411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7"/>
        <p:cNvGrpSpPr/>
        <p:nvPr/>
      </p:nvGrpSpPr>
      <p:grpSpPr>
        <a:xfrm>
          <a:off x="0" y="0"/>
          <a:ext cx="0" cy="0"/>
          <a:chOff x="0" y="0"/>
          <a:chExt cx="0" cy="0"/>
        </a:xfrm>
      </p:grpSpPr>
      <p:grpSp>
        <p:nvGrpSpPr>
          <p:cNvPr id="238" name="Google Shape;238;p9"/>
          <p:cNvGrpSpPr/>
          <p:nvPr/>
        </p:nvGrpSpPr>
        <p:grpSpPr>
          <a:xfrm rot="-5400000" flipH="1">
            <a:off x="8142388" y="3383598"/>
            <a:ext cx="1138350" cy="1418750"/>
            <a:chOff x="-784112" y="3818928"/>
            <a:chExt cx="1138350" cy="1418750"/>
          </a:xfrm>
        </p:grpSpPr>
        <p:sp>
          <p:nvSpPr>
            <p:cNvPr id="239" name="Google Shape;239;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0" name="Google Shape;240;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41" name="Google Shape;241;p9"/>
          <p:cNvGrpSpPr/>
          <p:nvPr/>
        </p:nvGrpSpPr>
        <p:grpSpPr>
          <a:xfrm rot="-5400000" flipH="1">
            <a:off x="8374988" y="3596148"/>
            <a:ext cx="1138350" cy="1418750"/>
            <a:chOff x="-784112" y="3818928"/>
            <a:chExt cx="1138350" cy="1418750"/>
          </a:xfrm>
        </p:grpSpPr>
        <p:sp>
          <p:nvSpPr>
            <p:cNvPr id="242" name="Google Shape;242;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3" name="Google Shape;243;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44" name="Google Shape;244;p9"/>
          <p:cNvGrpSpPr/>
          <p:nvPr/>
        </p:nvGrpSpPr>
        <p:grpSpPr>
          <a:xfrm>
            <a:off x="-272766" y="74745"/>
            <a:ext cx="2014791" cy="473128"/>
            <a:chOff x="-35118" y="4342063"/>
            <a:chExt cx="2014791" cy="473128"/>
          </a:xfrm>
        </p:grpSpPr>
        <p:sp>
          <p:nvSpPr>
            <p:cNvPr id="245" name="Google Shape;24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6" name="Google Shape;24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47" name="Google Shape;247;p9"/>
          <p:cNvGrpSpPr/>
          <p:nvPr/>
        </p:nvGrpSpPr>
        <p:grpSpPr>
          <a:xfrm>
            <a:off x="7413751" y="76596"/>
            <a:ext cx="2033837" cy="1117221"/>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0" name="Google Shape;250;p9"/>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3" name="Google Shape;253;p9"/>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6" name="Google Shape;25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257" name="Google Shape;257;p9"/>
          <p:cNvGrpSpPr/>
          <p:nvPr/>
        </p:nvGrpSpPr>
        <p:grpSpPr>
          <a:xfrm>
            <a:off x="-370266" y="473288"/>
            <a:ext cx="2014791" cy="473128"/>
            <a:chOff x="-35118" y="4342063"/>
            <a:chExt cx="2014791" cy="473128"/>
          </a:xfrm>
        </p:grpSpPr>
        <p:sp>
          <p:nvSpPr>
            <p:cNvPr id="258" name="Google Shape;258;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9" name="Google Shape;259;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260" name="Google Shape;260;p9"/>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1" name="Google Shape;261;p9"/>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37218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2"/>
        <p:cNvGrpSpPr/>
        <p:nvPr/>
      </p:nvGrpSpPr>
      <p:grpSpPr>
        <a:xfrm>
          <a:off x="0" y="0"/>
          <a:ext cx="0" cy="0"/>
          <a:chOff x="0" y="0"/>
          <a:chExt cx="0" cy="0"/>
        </a:xfrm>
      </p:grpSpPr>
      <p:sp>
        <p:nvSpPr>
          <p:cNvPr id="263" name="Google Shape;263;p10"/>
          <p:cNvSpPr txBox="1">
            <a:spLocks noGrp="1"/>
          </p:cNvSpPr>
          <p:nvPr>
            <p:ph type="title"/>
          </p:nvPr>
        </p:nvSpPr>
        <p:spPr>
          <a:xfrm>
            <a:off x="-41150" y="4095000"/>
            <a:ext cx="9226200" cy="508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25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extLst>
      <p:ext uri="{BB962C8B-B14F-4D97-AF65-F5344CB8AC3E}">
        <p14:creationId xmlns:p14="http://schemas.microsoft.com/office/powerpoint/2010/main" val="2151887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325" y="539700"/>
            <a:ext cx="7717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325" y="1152475"/>
            <a:ext cx="7717500" cy="34512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651045063"/>
      </p:ext>
    </p:extLst>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60" r:id="rId26"/>
    <p:sldLayoutId id="2147483761" r:id="rId27"/>
    <p:sldLayoutId id="2147483762" r:id="rId28"/>
  </p:sldLayoutIdLst>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3"/>
          <p:cNvSpPr txBox="1">
            <a:spLocks noGrp="1"/>
          </p:cNvSpPr>
          <p:nvPr>
            <p:ph type="ctrTitle"/>
          </p:nvPr>
        </p:nvSpPr>
        <p:spPr>
          <a:xfrm>
            <a:off x="929225" y="987574"/>
            <a:ext cx="5411400" cy="18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Arquitectura ARM</a:t>
            </a:r>
            <a:endParaRPr dirty="0"/>
          </a:p>
        </p:txBody>
      </p:sp>
      <p:sp>
        <p:nvSpPr>
          <p:cNvPr id="865" name="Google Shape;865;p33"/>
          <p:cNvSpPr txBox="1">
            <a:spLocks noGrp="1"/>
          </p:cNvSpPr>
          <p:nvPr>
            <p:ph type="subTitle" idx="1"/>
          </p:nvPr>
        </p:nvSpPr>
        <p:spPr>
          <a:xfrm>
            <a:off x="929213" y="3089662"/>
            <a:ext cx="50055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Alumnos:</a:t>
            </a:r>
          </a:p>
          <a:p>
            <a:pPr marL="0" lvl="0" indent="0" algn="l" rtl="0">
              <a:spcBef>
                <a:spcPts val="0"/>
              </a:spcBef>
              <a:spcAft>
                <a:spcPts val="0"/>
              </a:spcAft>
              <a:buNone/>
            </a:pPr>
            <a:r>
              <a:rPr lang="en" dirty="0"/>
              <a:t>Becerra Rangel Hector Antonio</a:t>
            </a:r>
          </a:p>
          <a:p>
            <a:pPr marL="0" lvl="0" indent="0" algn="l" rtl="0">
              <a:spcBef>
                <a:spcPts val="0"/>
              </a:spcBef>
              <a:spcAft>
                <a:spcPts val="0"/>
              </a:spcAft>
              <a:buNone/>
            </a:pPr>
            <a:r>
              <a:rPr lang="en" dirty="0"/>
              <a:t>Paz Estrada Marcos Joel</a:t>
            </a:r>
          </a:p>
          <a:p>
            <a:pPr marL="0" lvl="0" indent="0" algn="l" rtl="0">
              <a:spcBef>
                <a:spcPts val="0"/>
              </a:spcBef>
              <a:spcAft>
                <a:spcPts val="0"/>
              </a:spcAft>
              <a:buNone/>
            </a:pPr>
            <a:r>
              <a:rPr lang="en" dirty="0"/>
              <a:t>Docente:</a:t>
            </a:r>
          </a:p>
          <a:p>
            <a:pPr marL="0" lvl="0" indent="0" algn="l" rtl="0">
              <a:spcBef>
                <a:spcPts val="0"/>
              </a:spcBef>
              <a:spcAft>
                <a:spcPts val="0"/>
              </a:spcAft>
              <a:buNone/>
            </a:pPr>
            <a:r>
              <a:rPr lang="en" dirty="0"/>
              <a:t>M.C Dominguez Arellano Rufino Juan</a:t>
            </a:r>
            <a:endParaRPr dirty="0"/>
          </a:p>
        </p:txBody>
      </p:sp>
      <p:grpSp>
        <p:nvGrpSpPr>
          <p:cNvPr id="866" name="Google Shape;866;p33"/>
          <p:cNvGrpSpPr/>
          <p:nvPr/>
        </p:nvGrpSpPr>
        <p:grpSpPr>
          <a:xfrm>
            <a:off x="-85249" y="4056822"/>
            <a:ext cx="2074949" cy="962378"/>
            <a:chOff x="-85249" y="3960975"/>
            <a:chExt cx="2074949" cy="962378"/>
          </a:xfrm>
        </p:grpSpPr>
        <p:grpSp>
          <p:nvGrpSpPr>
            <p:cNvPr id="867" name="Google Shape;867;p33"/>
            <p:cNvGrpSpPr/>
            <p:nvPr/>
          </p:nvGrpSpPr>
          <p:grpSpPr>
            <a:xfrm>
              <a:off x="-44137" y="3960975"/>
              <a:ext cx="2033837" cy="459179"/>
              <a:chOff x="-101291" y="3971002"/>
              <a:chExt cx="2033837" cy="459179"/>
            </a:xfrm>
          </p:grpSpPr>
          <p:sp>
            <p:nvSpPr>
              <p:cNvPr id="868" name="Google Shape;868;p3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69" name="Google Shape;869;p3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70" name="Google Shape;870;p33"/>
            <p:cNvGrpSpPr/>
            <p:nvPr/>
          </p:nvGrpSpPr>
          <p:grpSpPr>
            <a:xfrm>
              <a:off x="-85249" y="4203623"/>
              <a:ext cx="2014791" cy="469195"/>
              <a:chOff x="-35118" y="4163517"/>
              <a:chExt cx="2014791" cy="469195"/>
            </a:xfrm>
          </p:grpSpPr>
          <p:sp>
            <p:nvSpPr>
              <p:cNvPr id="871" name="Google Shape;871;p3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72" name="Google Shape;872;p3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73" name="Google Shape;873;p33"/>
            <p:cNvGrpSpPr/>
            <p:nvPr/>
          </p:nvGrpSpPr>
          <p:grpSpPr>
            <a:xfrm>
              <a:off x="-85249" y="4454155"/>
              <a:ext cx="2014791" cy="469199"/>
              <a:chOff x="-35118" y="4345992"/>
              <a:chExt cx="2014791" cy="469199"/>
            </a:xfrm>
          </p:grpSpPr>
          <p:sp>
            <p:nvSpPr>
              <p:cNvPr id="874" name="Google Shape;874;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75" name="Google Shape;875;p3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876" name="Google Shape;876;p33"/>
          <p:cNvGrpSpPr/>
          <p:nvPr/>
        </p:nvGrpSpPr>
        <p:grpSpPr>
          <a:xfrm>
            <a:off x="746475" y="-467301"/>
            <a:ext cx="2249325" cy="1657325"/>
            <a:chOff x="746475" y="-443725"/>
            <a:chExt cx="2249325" cy="1657325"/>
          </a:xfrm>
        </p:grpSpPr>
        <p:sp>
          <p:nvSpPr>
            <p:cNvPr id="877" name="Google Shape;877;p33"/>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78" name="Google Shape;878;p33"/>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79" name="Google Shape;879;p33"/>
          <p:cNvGrpSpPr/>
          <p:nvPr/>
        </p:nvGrpSpPr>
        <p:grpSpPr>
          <a:xfrm>
            <a:off x="4603700" y="-467301"/>
            <a:ext cx="2240950" cy="1657325"/>
            <a:chOff x="4603700" y="-443725"/>
            <a:chExt cx="2240950" cy="1657325"/>
          </a:xfrm>
        </p:grpSpPr>
        <p:sp>
          <p:nvSpPr>
            <p:cNvPr id="880" name="Google Shape;880;p3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81" name="Google Shape;881;p3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882" name="Google Shape;882;p33"/>
          <p:cNvGrpSpPr/>
          <p:nvPr/>
        </p:nvGrpSpPr>
        <p:grpSpPr>
          <a:xfrm rot="-2700000">
            <a:off x="6490736" y="438502"/>
            <a:ext cx="3288742" cy="3288676"/>
            <a:chOff x="7037775" y="2589850"/>
            <a:chExt cx="2493825" cy="2493775"/>
          </a:xfrm>
        </p:grpSpPr>
        <p:grpSp>
          <p:nvGrpSpPr>
            <p:cNvPr id="883" name="Google Shape;883;p33"/>
            <p:cNvGrpSpPr/>
            <p:nvPr/>
          </p:nvGrpSpPr>
          <p:grpSpPr>
            <a:xfrm>
              <a:off x="7037775" y="3117000"/>
              <a:ext cx="1966625" cy="1966625"/>
              <a:chOff x="7037775" y="3117000"/>
              <a:chExt cx="1966625" cy="1966625"/>
            </a:xfrm>
          </p:grpSpPr>
          <p:sp>
            <p:nvSpPr>
              <p:cNvPr id="884" name="Google Shape;884;p33"/>
              <p:cNvSpPr/>
              <p:nvPr/>
            </p:nvSpPr>
            <p:spPr>
              <a:xfrm>
                <a:off x="7268000" y="3348775"/>
                <a:ext cx="1504625" cy="752300"/>
              </a:xfrm>
              <a:custGeom>
                <a:avLst/>
                <a:gdLst/>
                <a:ahLst/>
                <a:cxnLst/>
                <a:rect l="l" t="t" r="r" b="b"/>
                <a:pathLst>
                  <a:path w="60185" h="30092" fill="none" extrusionOk="0">
                    <a:moveTo>
                      <a:pt x="1" y="9727"/>
                    </a:moveTo>
                    <a:lnTo>
                      <a:pt x="11673" y="21368"/>
                    </a:lnTo>
                    <a:lnTo>
                      <a:pt x="22159" y="21368"/>
                    </a:lnTo>
                    <a:lnTo>
                      <a:pt x="30093" y="13435"/>
                    </a:lnTo>
                    <a:lnTo>
                      <a:pt x="30093" y="30092"/>
                    </a:lnTo>
                    <a:lnTo>
                      <a:pt x="6018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85" name="Google Shape;885;p33"/>
              <p:cNvSpPr/>
              <p:nvPr/>
            </p:nvSpPr>
            <p:spPr>
              <a:xfrm>
                <a:off x="7883525" y="3511375"/>
                <a:ext cx="299425" cy="284225"/>
              </a:xfrm>
              <a:custGeom>
                <a:avLst/>
                <a:gdLst/>
                <a:ahLst/>
                <a:cxnLst/>
                <a:rect l="l" t="t" r="r" b="b"/>
                <a:pathLst>
                  <a:path w="11977" h="11369" fill="none" extrusionOk="0">
                    <a:moveTo>
                      <a:pt x="5472" y="6809"/>
                    </a:moveTo>
                    <a:lnTo>
                      <a:pt x="8511" y="11369"/>
                    </a:lnTo>
                    <a:cubicBezTo>
                      <a:pt x="11976" y="9089"/>
                      <a:pt x="11733" y="3952"/>
                      <a:pt x="8086" y="1976"/>
                    </a:cubicBezTo>
                    <a:cubicBezTo>
                      <a:pt x="4408" y="1"/>
                      <a:pt x="0" y="2676"/>
                      <a:pt x="0" y="6809"/>
                    </a:cubicBezTo>
                    <a:cubicBezTo>
                      <a:pt x="0" y="7204"/>
                      <a:pt x="31" y="7600"/>
                      <a:pt x="122" y="7964"/>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86" name="Google Shape;886;p33"/>
              <p:cNvSpPr/>
              <p:nvPr/>
            </p:nvSpPr>
            <p:spPr>
              <a:xfrm>
                <a:off x="7529425" y="3857575"/>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87" name="Google Shape;887;p33"/>
              <p:cNvSpPr/>
              <p:nvPr/>
            </p:nvSpPr>
            <p:spPr>
              <a:xfrm>
                <a:off x="7791575" y="3857575"/>
                <a:ext cx="60525" cy="49600"/>
              </a:xfrm>
              <a:custGeom>
                <a:avLst/>
                <a:gdLst/>
                <a:ahLst/>
                <a:cxnLst/>
                <a:rect l="l" t="t" r="r" b="b"/>
                <a:pathLst>
                  <a:path w="2421" h="1984" extrusionOk="0">
                    <a:moveTo>
                      <a:pt x="1293" y="1"/>
                    </a:moveTo>
                    <a:cubicBezTo>
                      <a:pt x="1114" y="1"/>
                      <a:pt x="931" y="52"/>
                      <a:pt x="760" y="165"/>
                    </a:cubicBezTo>
                    <a:cubicBezTo>
                      <a:pt x="1" y="651"/>
                      <a:pt x="244" y="1776"/>
                      <a:pt x="1095" y="1958"/>
                    </a:cubicBezTo>
                    <a:cubicBezTo>
                      <a:pt x="1171" y="1975"/>
                      <a:pt x="1246" y="1983"/>
                      <a:pt x="1319" y="1983"/>
                    </a:cubicBezTo>
                    <a:cubicBezTo>
                      <a:pt x="1777" y="1983"/>
                      <a:pt x="2176" y="1670"/>
                      <a:pt x="2280" y="1199"/>
                    </a:cubicBezTo>
                    <a:cubicBezTo>
                      <a:pt x="2420" y="546"/>
                      <a:pt x="1881" y="1"/>
                      <a:pt x="1293" y="1"/>
                    </a:cubicBezTo>
                    <a:close/>
                  </a:path>
                </a:pathLst>
              </a:cu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88" name="Google Shape;888;p33"/>
              <p:cNvSpPr/>
              <p:nvPr/>
            </p:nvSpPr>
            <p:spPr>
              <a:xfrm>
                <a:off x="7989150" y="4074925"/>
                <a:ext cx="59750" cy="50075"/>
              </a:xfrm>
              <a:custGeom>
                <a:avLst/>
                <a:gdLst/>
                <a:ahLst/>
                <a:cxnLst/>
                <a:rect l="l" t="t" r="r" b="b"/>
                <a:pathLst>
                  <a:path w="2390" h="2003" extrusionOk="0">
                    <a:moveTo>
                      <a:pt x="1273" y="0"/>
                    </a:moveTo>
                    <a:cubicBezTo>
                      <a:pt x="1093" y="0"/>
                      <a:pt x="907" y="51"/>
                      <a:pt x="730" y="164"/>
                    </a:cubicBezTo>
                    <a:cubicBezTo>
                      <a:pt x="0" y="651"/>
                      <a:pt x="213" y="1806"/>
                      <a:pt x="1095" y="1988"/>
                    </a:cubicBezTo>
                    <a:cubicBezTo>
                      <a:pt x="1152" y="1998"/>
                      <a:pt x="1209" y="2003"/>
                      <a:pt x="1266" y="2003"/>
                    </a:cubicBezTo>
                    <a:cubicBezTo>
                      <a:pt x="1721" y="2003"/>
                      <a:pt x="2142" y="1688"/>
                      <a:pt x="2250" y="1228"/>
                    </a:cubicBezTo>
                    <a:cubicBezTo>
                      <a:pt x="2390" y="552"/>
                      <a:pt x="1867" y="0"/>
                      <a:pt x="12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89" name="Google Shape;889;p33"/>
              <p:cNvSpPr/>
              <p:nvPr/>
            </p:nvSpPr>
            <p:spPr>
              <a:xfrm>
                <a:off x="7037775" y="3117000"/>
                <a:ext cx="1966625" cy="1966625"/>
              </a:xfrm>
              <a:custGeom>
                <a:avLst/>
                <a:gdLst/>
                <a:ahLst/>
                <a:cxnLst/>
                <a:rect l="l" t="t" r="r" b="b"/>
                <a:pathLst>
                  <a:path w="78665" h="78665" fill="none" extrusionOk="0">
                    <a:moveTo>
                      <a:pt x="64682" y="14013"/>
                    </a:moveTo>
                    <a:cubicBezTo>
                      <a:pt x="78664" y="27995"/>
                      <a:pt x="78664" y="50670"/>
                      <a:pt x="64682" y="64682"/>
                    </a:cubicBezTo>
                    <a:cubicBezTo>
                      <a:pt x="50670" y="78664"/>
                      <a:pt x="27994" y="78664"/>
                      <a:pt x="14012" y="64682"/>
                    </a:cubicBezTo>
                    <a:cubicBezTo>
                      <a:pt x="0" y="50670"/>
                      <a:pt x="0" y="27995"/>
                      <a:pt x="14012" y="14013"/>
                    </a:cubicBezTo>
                    <a:cubicBezTo>
                      <a:pt x="27994" y="0"/>
                      <a:pt x="50670" y="0"/>
                      <a:pt x="64682" y="14013"/>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0" name="Google Shape;890;p33"/>
              <p:cNvSpPr/>
              <p:nvPr/>
            </p:nvSpPr>
            <p:spPr>
              <a:xfrm>
                <a:off x="7333350" y="3412600"/>
                <a:ext cx="1375450" cy="1375425"/>
              </a:xfrm>
              <a:custGeom>
                <a:avLst/>
                <a:gdLst/>
                <a:ahLst/>
                <a:cxnLst/>
                <a:rect l="l" t="t" r="r" b="b"/>
                <a:pathLst>
                  <a:path w="55018" h="55017" fill="none" extrusionOk="0">
                    <a:moveTo>
                      <a:pt x="45230" y="9788"/>
                    </a:moveTo>
                    <a:cubicBezTo>
                      <a:pt x="55017" y="19575"/>
                      <a:pt x="55017" y="35442"/>
                      <a:pt x="45230" y="45229"/>
                    </a:cubicBezTo>
                    <a:cubicBezTo>
                      <a:pt x="35442" y="55016"/>
                      <a:pt x="19576" y="55016"/>
                      <a:pt x="9788" y="45229"/>
                    </a:cubicBezTo>
                    <a:cubicBezTo>
                      <a:pt x="1" y="35442"/>
                      <a:pt x="1" y="19575"/>
                      <a:pt x="9788" y="9788"/>
                    </a:cubicBezTo>
                    <a:cubicBezTo>
                      <a:pt x="19576" y="0"/>
                      <a:pt x="35442" y="0"/>
                      <a:pt x="45230" y="9788"/>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1" name="Google Shape;891;p33"/>
              <p:cNvSpPr/>
              <p:nvPr/>
            </p:nvSpPr>
            <p:spPr>
              <a:xfrm>
                <a:off x="7240650" y="3319900"/>
                <a:ext cx="1560850" cy="1560825"/>
              </a:xfrm>
              <a:custGeom>
                <a:avLst/>
                <a:gdLst/>
                <a:ahLst/>
                <a:cxnLst/>
                <a:rect l="l" t="t" r="r" b="b"/>
                <a:pathLst>
                  <a:path w="62434" h="62433" fill="none" extrusionOk="0">
                    <a:moveTo>
                      <a:pt x="62433" y="31216"/>
                    </a:moveTo>
                    <a:cubicBezTo>
                      <a:pt x="62433" y="48451"/>
                      <a:pt x="48451" y="62433"/>
                      <a:pt x="31217" y="62433"/>
                    </a:cubicBezTo>
                    <a:cubicBezTo>
                      <a:pt x="13983" y="62433"/>
                      <a:pt x="1" y="48451"/>
                      <a:pt x="1" y="31216"/>
                    </a:cubicBezTo>
                    <a:cubicBezTo>
                      <a:pt x="1" y="13982"/>
                      <a:pt x="13983" y="0"/>
                      <a:pt x="31217" y="0"/>
                    </a:cubicBezTo>
                    <a:cubicBezTo>
                      <a:pt x="48451" y="0"/>
                      <a:pt x="62433" y="13982"/>
                      <a:pt x="62433" y="3121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2" name="Google Shape;892;p33"/>
              <p:cNvSpPr/>
              <p:nvPr/>
            </p:nvSpPr>
            <p:spPr>
              <a:xfrm>
                <a:off x="7898725" y="4005675"/>
                <a:ext cx="227200" cy="189100"/>
              </a:xfrm>
              <a:custGeom>
                <a:avLst/>
                <a:gdLst/>
                <a:ahLst/>
                <a:cxnLst/>
                <a:rect l="l" t="t" r="r" b="b"/>
                <a:pathLst>
                  <a:path w="9088" h="7564" extrusionOk="0">
                    <a:moveTo>
                      <a:pt x="4888" y="0"/>
                    </a:moveTo>
                    <a:cubicBezTo>
                      <a:pt x="4189" y="0"/>
                      <a:pt x="3468" y="202"/>
                      <a:pt x="2797" y="655"/>
                    </a:cubicBezTo>
                    <a:cubicBezTo>
                      <a:pt x="0" y="2509"/>
                      <a:pt x="851" y="6825"/>
                      <a:pt x="4165" y="7494"/>
                    </a:cubicBezTo>
                    <a:cubicBezTo>
                      <a:pt x="4409" y="7541"/>
                      <a:pt x="4653" y="7564"/>
                      <a:pt x="4893" y="7564"/>
                    </a:cubicBezTo>
                    <a:cubicBezTo>
                      <a:pt x="6653" y="7564"/>
                      <a:pt x="8228" y="6334"/>
                      <a:pt x="8602" y="4515"/>
                    </a:cubicBezTo>
                    <a:cubicBezTo>
                      <a:pt x="9087" y="2021"/>
                      <a:pt x="7098" y="0"/>
                      <a:pt x="4888" y="0"/>
                    </a:cubicBez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3" name="Google Shape;893;p33"/>
              <p:cNvSpPr/>
              <p:nvPr/>
            </p:nvSpPr>
            <p:spPr>
              <a:xfrm>
                <a:off x="7869075" y="3947550"/>
                <a:ext cx="304000" cy="304750"/>
              </a:xfrm>
              <a:custGeom>
                <a:avLst/>
                <a:gdLst/>
                <a:ahLst/>
                <a:cxnLst/>
                <a:rect l="l" t="t" r="r" b="b"/>
                <a:pathLst>
                  <a:path w="12160" h="12190" fill="none" extrusionOk="0">
                    <a:moveTo>
                      <a:pt x="10518" y="3132"/>
                    </a:moveTo>
                    <a:cubicBezTo>
                      <a:pt x="12159" y="5594"/>
                      <a:pt x="11491" y="8907"/>
                      <a:pt x="9059" y="10548"/>
                    </a:cubicBezTo>
                    <a:cubicBezTo>
                      <a:pt x="6597" y="12189"/>
                      <a:pt x="3284" y="11521"/>
                      <a:pt x="1642" y="9059"/>
                    </a:cubicBezTo>
                    <a:cubicBezTo>
                      <a:pt x="1" y="6597"/>
                      <a:pt x="670" y="3284"/>
                      <a:pt x="3101" y="1642"/>
                    </a:cubicBezTo>
                    <a:cubicBezTo>
                      <a:pt x="5563" y="1"/>
                      <a:pt x="8876" y="669"/>
                      <a:pt x="10518" y="3132"/>
                    </a:cubicBezTo>
                    <a:close/>
                  </a:path>
                </a:pathLst>
              </a:custGeom>
              <a:solidFill>
                <a:schemeClr val="dk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4" name="Google Shape;894;p33"/>
              <p:cNvSpPr/>
              <p:nvPr/>
            </p:nvSpPr>
            <p:spPr>
              <a:xfrm>
                <a:off x="7992200" y="4076575"/>
                <a:ext cx="53200" cy="49750"/>
              </a:xfrm>
              <a:custGeom>
                <a:avLst/>
                <a:gdLst/>
                <a:ahLst/>
                <a:cxnLst/>
                <a:rect l="l" t="t" r="r" b="b"/>
                <a:pathLst>
                  <a:path w="2128" h="1990" extrusionOk="0">
                    <a:moveTo>
                      <a:pt x="1031" y="0"/>
                    </a:moveTo>
                    <a:cubicBezTo>
                      <a:pt x="992" y="0"/>
                      <a:pt x="952" y="3"/>
                      <a:pt x="912" y="7"/>
                    </a:cubicBezTo>
                    <a:cubicBezTo>
                      <a:pt x="365" y="98"/>
                      <a:pt x="0" y="585"/>
                      <a:pt x="91" y="1132"/>
                    </a:cubicBezTo>
                    <a:cubicBezTo>
                      <a:pt x="148" y="1639"/>
                      <a:pt x="596" y="1989"/>
                      <a:pt x="1073" y="1989"/>
                    </a:cubicBezTo>
                    <a:cubicBezTo>
                      <a:pt x="1110" y="1989"/>
                      <a:pt x="1148" y="1987"/>
                      <a:pt x="1185" y="1983"/>
                    </a:cubicBezTo>
                    <a:cubicBezTo>
                      <a:pt x="1733" y="1892"/>
                      <a:pt x="2128" y="1405"/>
                      <a:pt x="2037" y="858"/>
                    </a:cubicBezTo>
                    <a:cubicBezTo>
                      <a:pt x="1980" y="351"/>
                      <a:pt x="1532" y="0"/>
                      <a:pt x="1031" y="0"/>
                    </a:cubicBezTo>
                    <a:close/>
                  </a:path>
                </a:pathLst>
              </a:cu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5" name="Google Shape;895;p33"/>
              <p:cNvSpPr/>
              <p:nvPr/>
            </p:nvSpPr>
            <p:spPr>
              <a:xfrm>
                <a:off x="7991200" y="3641863"/>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cxnSp>
          <p:nvCxnSpPr>
            <p:cNvPr id="896" name="Google Shape;896;p33"/>
            <p:cNvCxnSpPr/>
            <p:nvPr/>
          </p:nvCxnSpPr>
          <p:spPr>
            <a:xfrm rot="10800000" flipH="1">
              <a:off x="8619300" y="2589850"/>
              <a:ext cx="912300" cy="912300"/>
            </a:xfrm>
            <a:prstGeom prst="straightConnector1">
              <a:avLst/>
            </a:prstGeom>
            <a:noFill/>
            <a:ln w="2857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90774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32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966306-BD81-85CB-0F00-752C624CE570}"/>
              </a:ext>
            </a:extLst>
          </p:cNvPr>
          <p:cNvSpPr>
            <a:spLocks noGrp="1"/>
          </p:cNvSpPr>
          <p:nvPr>
            <p:ph type="title"/>
          </p:nvPr>
        </p:nvSpPr>
        <p:spPr/>
        <p:txBody>
          <a:bodyPr/>
          <a:lstStyle/>
          <a:p>
            <a:r>
              <a:rPr lang="es-MX" sz="2000" dirty="0">
                <a:solidFill>
                  <a:schemeClr val="tx1"/>
                </a:solidFill>
                <a:latin typeface="Montserrat" panose="020B0604020202020204" pitchFamily="2" charset="0"/>
                <a:ea typeface="Calibri" panose="020F0502020204030204" pitchFamily="34" charset="0"/>
                <a:cs typeface="Times New Roman" panose="02020603050405020304" pitchFamily="18" charset="0"/>
              </a:rPr>
              <a:t>Arquitectura v7</a:t>
            </a:r>
            <a:endParaRPr lang="es-MX" sz="4000" dirty="0">
              <a:solidFill>
                <a:schemeClr val="tx1"/>
              </a:solidFill>
              <a:latin typeface="Montserrat" panose="020B0604020202020204" pitchFamily="2" charset="0"/>
            </a:endParaRPr>
          </a:p>
        </p:txBody>
      </p:sp>
      <p:sp>
        <p:nvSpPr>
          <p:cNvPr id="3" name="Marcador de contenido 2">
            <a:extLst>
              <a:ext uri="{FF2B5EF4-FFF2-40B4-BE49-F238E27FC236}">
                <a16:creationId xmlns:a16="http://schemas.microsoft.com/office/drawing/2014/main" id="{44DAAE37-93DD-21F8-5FF6-2A2687BD2E52}"/>
              </a:ext>
            </a:extLst>
          </p:cNvPr>
          <p:cNvSpPr>
            <a:spLocks noGrp="1"/>
          </p:cNvSpPr>
          <p:nvPr>
            <p:ph idx="1"/>
          </p:nvPr>
        </p:nvSpPr>
        <p:spPr/>
        <p:txBody>
          <a:bodyPr/>
          <a:lstStyle/>
          <a:p>
            <a:r>
              <a:rPr lang="es-MX" sz="1600" dirty="0">
                <a:latin typeface="Source Sans Pro" panose="020B0503030403020204" pitchFamily="34" charset="0"/>
                <a:ea typeface="Source Sans Pro" panose="020B0503030403020204" pitchFamily="34" charset="0"/>
              </a:rPr>
              <a:t>Esta se encuentra dividida en tres perfiles:</a:t>
            </a:r>
          </a:p>
          <a:p>
            <a:pPr algn="just">
              <a:spcBef>
                <a:spcPts val="900"/>
              </a:spcBef>
              <a:spcAft>
                <a:spcPts val="900"/>
              </a:spcAft>
            </a:pPr>
            <a:r>
              <a:rPr lang="es-MX" sz="1600" dirty="0">
                <a:solidFill>
                  <a:schemeClr val="tx1"/>
                </a:solidFill>
                <a:latin typeface="Source Sans Pro" panose="020B0503030403020204" pitchFamily="34" charset="0"/>
                <a:ea typeface="Source Sans Pro" panose="020B0503030403020204" pitchFamily="34" charset="0"/>
              </a:rPr>
              <a:t>El perfil A está diseñado para manejar aplicaciones complejas tales como lo son sistemas operativos. Ej.: Linux, Windows.</a:t>
            </a:r>
          </a:p>
          <a:p>
            <a:pPr algn="just">
              <a:spcBef>
                <a:spcPts val="900"/>
              </a:spcBef>
              <a:spcAft>
                <a:spcPts val="900"/>
              </a:spcAft>
            </a:pPr>
            <a:r>
              <a:rPr lang="es-MX" sz="1600" dirty="0">
                <a:solidFill>
                  <a:schemeClr val="tx1"/>
                </a:solidFill>
                <a:latin typeface="Source Sans Pro" panose="020B0503030403020204" pitchFamily="34" charset="0"/>
                <a:ea typeface="Source Sans Pro" panose="020B0503030403020204" pitchFamily="34" charset="0"/>
              </a:rPr>
              <a:t>El perfil R está diseñado para sistemas embebidos de gama alta en los que se necesario desempeños en tiempo real. Ej.: Controladores de discos rígidos.</a:t>
            </a:r>
          </a:p>
          <a:p>
            <a:pPr algn="just">
              <a:spcBef>
                <a:spcPts val="900"/>
              </a:spcBef>
              <a:spcAft>
                <a:spcPts val="900"/>
              </a:spcAft>
            </a:pPr>
            <a:r>
              <a:rPr lang="es-MX" sz="1600" dirty="0">
                <a:solidFill>
                  <a:schemeClr val="tx1"/>
                </a:solidFill>
                <a:latin typeface="Source Sans Pro" panose="020B0503030403020204" pitchFamily="34" charset="0"/>
                <a:ea typeface="Source Sans Pro" panose="020B0503030403020204" pitchFamily="34" charset="0"/>
              </a:rPr>
              <a:t>El perfil M está diseñado para aplicaciones de bajo costo, bajo consumo y baja latencia en las interrupciones. Ej.: microcontroladores, sistemas de control de tiempo real.</a:t>
            </a:r>
          </a:p>
          <a:p>
            <a:endParaRPr lang="es-MX" dirty="0"/>
          </a:p>
        </p:txBody>
      </p:sp>
    </p:spTree>
    <p:extLst>
      <p:ext uri="{BB962C8B-B14F-4D97-AF65-F5344CB8AC3E}">
        <p14:creationId xmlns:p14="http://schemas.microsoft.com/office/powerpoint/2010/main" val="2244217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37"/>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p>
            <a:pPr lvl="0"/>
            <a:r>
              <a:rPr lang="es-MX" dirty="0"/>
              <a:t>ARM7TDMI-S</a:t>
            </a:r>
            <a:endParaRPr dirty="0"/>
          </a:p>
        </p:txBody>
      </p:sp>
      <p:sp>
        <p:nvSpPr>
          <p:cNvPr id="990" name="Google Shape;990;p37"/>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p>
            <a:pPr marL="0" lvl="0" indent="0" algn="just"/>
            <a:r>
              <a:rPr lang="es-ES" sz="2000" dirty="0"/>
              <a:t>Con fines demostrativos, nos basaremos en el procesador ARM7TDMI-S, usado en dispositivos de audio, teléfonos móviles, </a:t>
            </a:r>
            <a:r>
              <a:rPr lang="es-ES" sz="2000" dirty="0" err="1"/>
              <a:t>rúters</a:t>
            </a:r>
            <a:r>
              <a:rPr lang="es-ES" sz="2000" dirty="0"/>
              <a:t>, iPod y consolas de videojuegos portátiles, para presentar sus características y funcionamiento.</a:t>
            </a:r>
          </a:p>
        </p:txBody>
      </p:sp>
      <p:grpSp>
        <p:nvGrpSpPr>
          <p:cNvPr id="991" name="Google Shape;991;p37"/>
          <p:cNvGrpSpPr/>
          <p:nvPr/>
        </p:nvGrpSpPr>
        <p:grpSpPr>
          <a:xfrm rot="10800000" flipH="1">
            <a:off x="-12" y="4038425"/>
            <a:ext cx="2249325" cy="1657325"/>
            <a:chOff x="746475" y="-443725"/>
            <a:chExt cx="2249325" cy="1657325"/>
          </a:xfrm>
        </p:grpSpPr>
        <p:sp>
          <p:nvSpPr>
            <p:cNvPr id="992" name="Google Shape;992;p37"/>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93" name="Google Shape;993;p37"/>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994" name="Google Shape;994;p37"/>
          <p:cNvGrpSpPr/>
          <p:nvPr/>
        </p:nvGrpSpPr>
        <p:grpSpPr>
          <a:xfrm rot="10800000" flipH="1">
            <a:off x="6903038" y="4038425"/>
            <a:ext cx="2240950" cy="1657325"/>
            <a:chOff x="4603700" y="-443725"/>
            <a:chExt cx="2240950" cy="1657325"/>
          </a:xfrm>
        </p:grpSpPr>
        <p:sp>
          <p:nvSpPr>
            <p:cNvPr id="995" name="Google Shape;995;p37"/>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96" name="Google Shape;996;p37"/>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997" name="Google Shape;997;p37"/>
          <p:cNvGrpSpPr/>
          <p:nvPr/>
        </p:nvGrpSpPr>
        <p:grpSpPr>
          <a:xfrm rot="5400000">
            <a:off x="4427059" y="897084"/>
            <a:ext cx="289868" cy="852000"/>
            <a:chOff x="456616" y="2161476"/>
            <a:chExt cx="289868" cy="852000"/>
          </a:xfrm>
        </p:grpSpPr>
        <p:sp>
          <p:nvSpPr>
            <p:cNvPr id="998" name="Google Shape;998;p37"/>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99" name="Google Shape;999;p37"/>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00" name="Google Shape;1000;p37"/>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01" name="Google Shape;1001;p37"/>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02" name="Google Shape;1002;p37"/>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3481353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Características</a:t>
            </a:r>
            <a:endParaRPr lang="es-MX" dirty="0"/>
          </a:p>
        </p:txBody>
      </p:sp>
      <p:sp>
        <p:nvSpPr>
          <p:cNvPr id="3" name="2 Marcador de texto"/>
          <p:cNvSpPr>
            <a:spLocks noGrp="1"/>
          </p:cNvSpPr>
          <p:nvPr>
            <p:ph type="body" idx="1"/>
          </p:nvPr>
        </p:nvSpPr>
        <p:spPr>
          <a:xfrm>
            <a:off x="720000" y="1187400"/>
            <a:ext cx="4572080" cy="3416400"/>
          </a:xfrm>
        </p:spPr>
        <p:txBody>
          <a:bodyPr/>
          <a:lstStyle/>
          <a:p>
            <a:pPr algn="just"/>
            <a:r>
              <a:rPr lang="es-MX" dirty="0"/>
              <a:t>Arquitectura basada en RISC.</a:t>
            </a:r>
          </a:p>
          <a:p>
            <a:pPr algn="just"/>
            <a:endParaRPr lang="es-MX" dirty="0"/>
          </a:p>
          <a:p>
            <a:pPr algn="just"/>
            <a:r>
              <a:rPr lang="es-MX" dirty="0"/>
              <a:t>31 registros de uso general de 32 bits (no todos accesibles, depende del modo de operación)</a:t>
            </a:r>
          </a:p>
          <a:p>
            <a:pPr algn="just"/>
            <a:endParaRPr lang="es-MX" dirty="0"/>
          </a:p>
          <a:p>
            <a:pPr algn="just"/>
            <a:r>
              <a:rPr lang="es-MX" dirty="0"/>
              <a:t>Dos diferentes sets de instrucciones, 32 bit ARM set y 16 bit THUMB set.</a:t>
            </a:r>
          </a:p>
          <a:p>
            <a:pPr algn="just"/>
            <a:endParaRPr lang="es-MX" dirty="0"/>
          </a:p>
          <a:p>
            <a:pPr algn="just"/>
            <a:r>
              <a:rPr lang="es-MX" dirty="0"/>
              <a:t>6 registros de estado.</a:t>
            </a:r>
          </a:p>
          <a:p>
            <a:pPr algn="just"/>
            <a:endParaRPr lang="es-ES" dirty="0"/>
          </a:p>
          <a:p>
            <a:pPr marL="139700" indent="0" algn="just">
              <a:buNone/>
            </a:pPr>
            <a:r>
              <a:rPr lang="es-ES" dirty="0"/>
              <a:t>Esta simplicidad les otorga una respuesta a las interrupciones en tiempo real y una construcción pequeña y efectiva en cuanto al costo.</a:t>
            </a:r>
          </a:p>
          <a:p>
            <a:endParaRPr lang="es-MX" dirty="0"/>
          </a:p>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12</a:t>
            </a:fld>
            <a:endParaRPr lang="es-MX" sz="1400" kern="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838" t="29098" r="20146" b="23932"/>
          <a:stretch/>
        </p:blipFill>
        <p:spPr bwMode="auto">
          <a:xfrm>
            <a:off x="5314163" y="1594022"/>
            <a:ext cx="2952507" cy="231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5400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38"/>
          <p:cNvSpPr txBox="1">
            <a:spLocks noGrp="1"/>
          </p:cNvSpPr>
          <p:nvPr>
            <p:ph type="title" idx="2"/>
          </p:nvPr>
        </p:nvSpPr>
        <p:spPr>
          <a:xfrm>
            <a:off x="2200003" y="1068676"/>
            <a:ext cx="4534662" cy="26719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cxnSp>
        <p:nvCxnSpPr>
          <p:cNvPr id="1010" name="Google Shape;1010;p38"/>
          <p:cNvCxnSpPr/>
          <p:nvPr/>
        </p:nvCxnSpPr>
        <p:spPr>
          <a:xfrm>
            <a:off x="3145175" y="3939902"/>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1776752" y="2186048"/>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17" name="Google Shape;1017;p38"/>
          <p:cNvGrpSpPr/>
          <p:nvPr/>
        </p:nvGrpSpPr>
        <p:grpSpPr>
          <a:xfrm>
            <a:off x="6810951" y="2153341"/>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23" name="Google Shape;1023;p38"/>
          <p:cNvGrpSpPr/>
          <p:nvPr/>
        </p:nvGrpSpPr>
        <p:grpSpPr>
          <a:xfrm rot="5400000">
            <a:off x="4322400" y="270079"/>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pic>
        <p:nvPicPr>
          <p:cNvPr id="5" name="Imagen 4">
            <a:extLst>
              <a:ext uri="{FF2B5EF4-FFF2-40B4-BE49-F238E27FC236}">
                <a16:creationId xmlns:a16="http://schemas.microsoft.com/office/drawing/2014/main" id="{33B3839D-2154-547E-6049-AAFDF67D48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2659" y="1068676"/>
            <a:ext cx="4534662" cy="2698465"/>
          </a:xfrm>
          <a:prstGeom prst="rect">
            <a:avLst/>
          </a:prstGeom>
          <a:noFill/>
          <a:ln>
            <a:noFill/>
          </a:ln>
        </p:spPr>
      </p:pic>
    </p:spTree>
    <p:extLst>
      <p:ext uri="{BB962C8B-B14F-4D97-AF65-F5344CB8AC3E}">
        <p14:creationId xmlns:p14="http://schemas.microsoft.com/office/powerpoint/2010/main" val="712449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38"/>
          <p:cNvSpPr txBox="1">
            <a:spLocks noGrp="1"/>
          </p:cNvSpPr>
          <p:nvPr>
            <p:ph type="title" idx="2"/>
          </p:nvPr>
        </p:nvSpPr>
        <p:spPr>
          <a:xfrm>
            <a:off x="2771800" y="699542"/>
            <a:ext cx="3528392" cy="37948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009" name="Google Shape;1009;p38"/>
          <p:cNvSpPr txBox="1">
            <a:spLocks noGrp="1"/>
          </p:cNvSpPr>
          <p:nvPr>
            <p:ph type="subTitle" idx="1"/>
          </p:nvPr>
        </p:nvSpPr>
        <p:spPr>
          <a:xfrm>
            <a:off x="2535435" y="4494393"/>
            <a:ext cx="4125600" cy="419700"/>
          </a:xfrm>
          <a:prstGeom prst="rect">
            <a:avLst/>
          </a:prstGeom>
        </p:spPr>
        <p:txBody>
          <a:bodyPr spcFirstLastPara="1" wrap="square" lIns="91425" tIns="91425" rIns="91425" bIns="91425" anchor="ctr" anchorCtr="0">
            <a:noAutofit/>
          </a:bodyPr>
          <a:lstStyle/>
          <a:p>
            <a:pPr marL="0" lvl="0" indent="0"/>
            <a:r>
              <a:rPr lang="es-MX" dirty="0"/>
              <a:t>Configuración básica de la CPU</a:t>
            </a:r>
            <a:endParaRPr dirty="0"/>
          </a:p>
        </p:txBody>
      </p:sp>
      <p:cxnSp>
        <p:nvCxnSpPr>
          <p:cNvPr id="1010" name="Google Shape;1010;p38"/>
          <p:cNvCxnSpPr/>
          <p:nvPr/>
        </p:nvCxnSpPr>
        <p:spPr>
          <a:xfrm>
            <a:off x="3456944" y="4876006"/>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2267744" y="218820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17" name="Google Shape;1017;p38"/>
          <p:cNvGrpSpPr/>
          <p:nvPr/>
        </p:nvGrpSpPr>
        <p:grpSpPr>
          <a:xfrm>
            <a:off x="6506457" y="2198790"/>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23" name="Google Shape;1023;p38"/>
          <p:cNvGrpSpPr/>
          <p:nvPr/>
        </p:nvGrpSpPr>
        <p:grpSpPr>
          <a:xfrm rot="5400000">
            <a:off x="4388337" y="-85580"/>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pic>
        <p:nvPicPr>
          <p:cNvPr id="2" name="Imagen 1">
            <a:extLst>
              <a:ext uri="{FF2B5EF4-FFF2-40B4-BE49-F238E27FC236}">
                <a16:creationId xmlns:a16="http://schemas.microsoft.com/office/drawing/2014/main" id="{482ED53E-DA17-CE82-2F0E-F8425F98ED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1801" y="680485"/>
            <a:ext cx="3528392" cy="3813908"/>
          </a:xfrm>
          <a:prstGeom prst="rect">
            <a:avLst/>
          </a:prstGeom>
          <a:noFill/>
          <a:ln>
            <a:noFill/>
          </a:ln>
        </p:spPr>
      </p:pic>
    </p:spTree>
    <p:extLst>
      <p:ext uri="{BB962C8B-B14F-4D97-AF65-F5344CB8AC3E}">
        <p14:creationId xmlns:p14="http://schemas.microsoft.com/office/powerpoint/2010/main" val="3724028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38"/>
          <p:cNvSpPr txBox="1">
            <a:spLocks noGrp="1"/>
          </p:cNvSpPr>
          <p:nvPr>
            <p:ph type="title" idx="2"/>
          </p:nvPr>
        </p:nvSpPr>
        <p:spPr>
          <a:xfrm>
            <a:off x="2771800" y="699542"/>
            <a:ext cx="3528392" cy="37948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009" name="Google Shape;1009;p38"/>
          <p:cNvSpPr txBox="1">
            <a:spLocks noGrp="1"/>
          </p:cNvSpPr>
          <p:nvPr>
            <p:ph type="subTitle" idx="1"/>
          </p:nvPr>
        </p:nvSpPr>
        <p:spPr>
          <a:xfrm>
            <a:off x="2535435" y="4494393"/>
            <a:ext cx="4125600" cy="419700"/>
          </a:xfrm>
          <a:prstGeom prst="rect">
            <a:avLst/>
          </a:prstGeom>
        </p:spPr>
        <p:txBody>
          <a:bodyPr spcFirstLastPara="1" wrap="square" lIns="91425" tIns="91425" rIns="91425" bIns="91425" anchor="ctr" anchorCtr="0">
            <a:noAutofit/>
          </a:bodyPr>
          <a:lstStyle/>
          <a:p>
            <a:pPr marL="0" lvl="0" indent="0"/>
            <a:r>
              <a:rPr lang="es-MX" dirty="0"/>
              <a:t>Divisiones de el mapa de memoria</a:t>
            </a:r>
            <a:endParaRPr dirty="0"/>
          </a:p>
        </p:txBody>
      </p:sp>
      <p:cxnSp>
        <p:nvCxnSpPr>
          <p:cNvPr id="1010" name="Google Shape;1010;p38"/>
          <p:cNvCxnSpPr/>
          <p:nvPr/>
        </p:nvCxnSpPr>
        <p:spPr>
          <a:xfrm>
            <a:off x="3456944" y="4876006"/>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2267744" y="218820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17" name="Google Shape;1017;p38"/>
          <p:cNvGrpSpPr/>
          <p:nvPr/>
        </p:nvGrpSpPr>
        <p:grpSpPr>
          <a:xfrm>
            <a:off x="6506457" y="2198790"/>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23" name="Google Shape;1023;p38"/>
          <p:cNvGrpSpPr/>
          <p:nvPr/>
        </p:nvGrpSpPr>
        <p:grpSpPr>
          <a:xfrm rot="5400000">
            <a:off x="4388337" y="-85580"/>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pic>
        <p:nvPicPr>
          <p:cNvPr id="2" name="Imagen 1">
            <a:extLst>
              <a:ext uri="{FF2B5EF4-FFF2-40B4-BE49-F238E27FC236}">
                <a16:creationId xmlns:a16="http://schemas.microsoft.com/office/drawing/2014/main" id="{41A5D8DC-740D-C7FD-C924-B9691E7B16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9963" y="699542"/>
            <a:ext cx="3463740" cy="3824083"/>
          </a:xfrm>
          <a:prstGeom prst="rect">
            <a:avLst/>
          </a:prstGeom>
          <a:noFill/>
          <a:ln>
            <a:noFill/>
          </a:ln>
        </p:spPr>
      </p:pic>
    </p:spTree>
    <p:extLst>
      <p:ext uri="{BB962C8B-B14F-4D97-AF65-F5344CB8AC3E}">
        <p14:creationId xmlns:p14="http://schemas.microsoft.com/office/powerpoint/2010/main" val="1523034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38"/>
          <p:cNvSpPr txBox="1">
            <a:spLocks noGrp="1"/>
          </p:cNvSpPr>
          <p:nvPr>
            <p:ph type="title" idx="2"/>
          </p:nvPr>
        </p:nvSpPr>
        <p:spPr>
          <a:xfrm>
            <a:off x="2771800" y="699542"/>
            <a:ext cx="3528392" cy="37948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009" name="Google Shape;1009;p38"/>
          <p:cNvSpPr txBox="1">
            <a:spLocks noGrp="1"/>
          </p:cNvSpPr>
          <p:nvPr>
            <p:ph type="subTitle" idx="1"/>
          </p:nvPr>
        </p:nvSpPr>
        <p:spPr>
          <a:xfrm>
            <a:off x="2535435" y="4494393"/>
            <a:ext cx="4125600" cy="419700"/>
          </a:xfrm>
          <a:prstGeom prst="rect">
            <a:avLst/>
          </a:prstGeom>
        </p:spPr>
        <p:txBody>
          <a:bodyPr spcFirstLastPara="1" wrap="square" lIns="91425" tIns="91425" rIns="91425" bIns="91425" anchor="ctr" anchorCtr="0">
            <a:noAutofit/>
          </a:bodyPr>
          <a:lstStyle/>
          <a:p>
            <a:pPr marL="0" lvl="0" indent="0"/>
            <a:r>
              <a:rPr lang="es-MX" dirty="0"/>
              <a:t>Mapa de memoria</a:t>
            </a:r>
            <a:endParaRPr dirty="0"/>
          </a:p>
        </p:txBody>
      </p:sp>
      <p:cxnSp>
        <p:nvCxnSpPr>
          <p:cNvPr id="1010" name="Google Shape;1010;p38"/>
          <p:cNvCxnSpPr/>
          <p:nvPr/>
        </p:nvCxnSpPr>
        <p:spPr>
          <a:xfrm>
            <a:off x="3456944" y="4876006"/>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2267744" y="218820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17" name="Google Shape;1017;p38"/>
          <p:cNvGrpSpPr/>
          <p:nvPr/>
        </p:nvGrpSpPr>
        <p:grpSpPr>
          <a:xfrm>
            <a:off x="6506457" y="2198790"/>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23" name="Google Shape;1023;p38"/>
          <p:cNvGrpSpPr/>
          <p:nvPr/>
        </p:nvGrpSpPr>
        <p:grpSpPr>
          <a:xfrm rot="5400000">
            <a:off x="4388337" y="-85580"/>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pic>
        <p:nvPicPr>
          <p:cNvPr id="2" name="Imagen 1">
            <a:extLst>
              <a:ext uri="{FF2B5EF4-FFF2-40B4-BE49-F238E27FC236}">
                <a16:creationId xmlns:a16="http://schemas.microsoft.com/office/drawing/2014/main" id="{F57B696A-7BCE-C0DB-57B6-ED612BAEAE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9511" y="740610"/>
            <a:ext cx="3490681" cy="3716568"/>
          </a:xfrm>
          <a:prstGeom prst="rect">
            <a:avLst/>
          </a:prstGeom>
          <a:noFill/>
          <a:ln>
            <a:noFill/>
          </a:ln>
        </p:spPr>
      </p:pic>
    </p:spTree>
    <p:extLst>
      <p:ext uri="{BB962C8B-B14F-4D97-AF65-F5344CB8AC3E}">
        <p14:creationId xmlns:p14="http://schemas.microsoft.com/office/powerpoint/2010/main" val="319513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38"/>
          <p:cNvSpPr txBox="1">
            <a:spLocks noGrp="1"/>
          </p:cNvSpPr>
          <p:nvPr>
            <p:ph type="title" idx="2"/>
          </p:nvPr>
        </p:nvSpPr>
        <p:spPr>
          <a:xfrm>
            <a:off x="2771800" y="699542"/>
            <a:ext cx="3528392" cy="37948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009" name="Google Shape;1009;p38"/>
          <p:cNvSpPr txBox="1">
            <a:spLocks noGrp="1"/>
          </p:cNvSpPr>
          <p:nvPr>
            <p:ph type="subTitle" idx="1"/>
          </p:nvPr>
        </p:nvSpPr>
        <p:spPr>
          <a:xfrm>
            <a:off x="2535435" y="4494393"/>
            <a:ext cx="4125600" cy="419700"/>
          </a:xfrm>
          <a:prstGeom prst="rect">
            <a:avLst/>
          </a:prstGeom>
        </p:spPr>
        <p:txBody>
          <a:bodyPr spcFirstLastPara="1" wrap="square" lIns="91425" tIns="91425" rIns="91425" bIns="91425" anchor="ctr" anchorCtr="0">
            <a:noAutofit/>
          </a:bodyPr>
          <a:lstStyle/>
          <a:p>
            <a:pPr marL="0" lvl="0" indent="0"/>
            <a:r>
              <a:rPr lang="es-MX" dirty="0"/>
              <a:t>Configuración básica de un procesador ARM de 32 bits</a:t>
            </a:r>
            <a:endParaRPr dirty="0"/>
          </a:p>
        </p:txBody>
      </p:sp>
      <p:cxnSp>
        <p:nvCxnSpPr>
          <p:cNvPr id="1010" name="Google Shape;1010;p38"/>
          <p:cNvCxnSpPr/>
          <p:nvPr/>
        </p:nvCxnSpPr>
        <p:spPr>
          <a:xfrm>
            <a:off x="3456944" y="4876006"/>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2267744" y="218820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17" name="Google Shape;1017;p38"/>
          <p:cNvGrpSpPr/>
          <p:nvPr/>
        </p:nvGrpSpPr>
        <p:grpSpPr>
          <a:xfrm>
            <a:off x="6506457" y="2198790"/>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23" name="Google Shape;1023;p38"/>
          <p:cNvGrpSpPr/>
          <p:nvPr/>
        </p:nvGrpSpPr>
        <p:grpSpPr>
          <a:xfrm rot="5400000">
            <a:off x="4388337" y="-85580"/>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pic>
        <p:nvPicPr>
          <p:cNvPr id="4" name="Imagen 3">
            <a:extLst>
              <a:ext uri="{FF2B5EF4-FFF2-40B4-BE49-F238E27FC236}">
                <a16:creationId xmlns:a16="http://schemas.microsoft.com/office/drawing/2014/main" id="{4DA69566-6FA1-AB02-2635-959C823CB2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4567" y="699308"/>
            <a:ext cx="3477405" cy="3744650"/>
          </a:xfrm>
          <a:prstGeom prst="rect">
            <a:avLst/>
          </a:prstGeom>
          <a:noFill/>
          <a:ln>
            <a:noFill/>
          </a:ln>
        </p:spPr>
      </p:pic>
    </p:spTree>
    <p:extLst>
      <p:ext uri="{BB962C8B-B14F-4D97-AF65-F5344CB8AC3E}">
        <p14:creationId xmlns:p14="http://schemas.microsoft.com/office/powerpoint/2010/main" val="17380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38"/>
          <p:cNvSpPr txBox="1">
            <a:spLocks noGrp="1"/>
          </p:cNvSpPr>
          <p:nvPr>
            <p:ph type="title" idx="2"/>
          </p:nvPr>
        </p:nvSpPr>
        <p:spPr>
          <a:xfrm>
            <a:off x="2771800" y="699542"/>
            <a:ext cx="3528392" cy="37948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009" name="Google Shape;1009;p38"/>
          <p:cNvSpPr txBox="1">
            <a:spLocks noGrp="1"/>
          </p:cNvSpPr>
          <p:nvPr>
            <p:ph type="subTitle" idx="1"/>
          </p:nvPr>
        </p:nvSpPr>
        <p:spPr>
          <a:xfrm>
            <a:off x="2522444" y="4456306"/>
            <a:ext cx="4125600" cy="419700"/>
          </a:xfrm>
          <a:prstGeom prst="rect">
            <a:avLst/>
          </a:prstGeom>
        </p:spPr>
        <p:txBody>
          <a:bodyPr spcFirstLastPara="1" wrap="square" lIns="91425" tIns="91425" rIns="91425" bIns="91425" anchor="ctr" anchorCtr="0">
            <a:noAutofit/>
          </a:bodyPr>
          <a:lstStyle/>
          <a:p>
            <a:pPr marL="0" lvl="0" indent="0"/>
            <a:r>
              <a:rPr lang="es-MX" dirty="0" err="1"/>
              <a:t>Habilitacion</a:t>
            </a:r>
            <a:r>
              <a:rPr lang="es-MX" dirty="0"/>
              <a:t> del bus APB</a:t>
            </a:r>
            <a:endParaRPr dirty="0"/>
          </a:p>
        </p:txBody>
      </p:sp>
      <p:cxnSp>
        <p:nvCxnSpPr>
          <p:cNvPr id="1010" name="Google Shape;1010;p38"/>
          <p:cNvCxnSpPr/>
          <p:nvPr/>
        </p:nvCxnSpPr>
        <p:spPr>
          <a:xfrm>
            <a:off x="3456944" y="4876006"/>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2267744" y="218820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17" name="Google Shape;1017;p38"/>
          <p:cNvGrpSpPr/>
          <p:nvPr/>
        </p:nvGrpSpPr>
        <p:grpSpPr>
          <a:xfrm>
            <a:off x="6506457" y="2198790"/>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23" name="Google Shape;1023;p38"/>
          <p:cNvGrpSpPr/>
          <p:nvPr/>
        </p:nvGrpSpPr>
        <p:grpSpPr>
          <a:xfrm rot="5400000">
            <a:off x="4388337" y="-85580"/>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pic>
        <p:nvPicPr>
          <p:cNvPr id="2" name="Imagen 1">
            <a:extLst>
              <a:ext uri="{FF2B5EF4-FFF2-40B4-BE49-F238E27FC236}">
                <a16:creationId xmlns:a16="http://schemas.microsoft.com/office/drawing/2014/main" id="{F517340B-3ADA-8842-56C4-4D9336BFD0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6968" y="749596"/>
            <a:ext cx="3438000" cy="3694362"/>
          </a:xfrm>
          <a:prstGeom prst="rect">
            <a:avLst/>
          </a:prstGeom>
          <a:noFill/>
          <a:ln>
            <a:noFill/>
          </a:ln>
        </p:spPr>
      </p:pic>
    </p:spTree>
    <p:extLst>
      <p:ext uri="{BB962C8B-B14F-4D97-AF65-F5344CB8AC3E}">
        <p14:creationId xmlns:p14="http://schemas.microsoft.com/office/powerpoint/2010/main" val="2338038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texto"/>
          <p:cNvSpPr>
            <a:spLocks noGrp="1"/>
          </p:cNvSpPr>
          <p:nvPr>
            <p:ph type="body" idx="1"/>
          </p:nvPr>
        </p:nvSpPr>
        <p:spPr>
          <a:xfrm>
            <a:off x="755576" y="771550"/>
            <a:ext cx="7812440" cy="2896518"/>
          </a:xfrm>
        </p:spPr>
        <p:txBody>
          <a:bodyPr/>
          <a:lstStyle/>
          <a:p>
            <a:pPr marL="139700" indent="0">
              <a:buNone/>
            </a:pPr>
            <a:r>
              <a:rPr lang="es-ES" dirty="0"/>
              <a:t>La forma de trabajo del procesador para ejecutar instrucciones se divide en 3 etapas para aumentar el flujo de instrucciones e incremente la rapidez del procesador. Las 3 etapas son:</a:t>
            </a:r>
          </a:p>
          <a:p>
            <a:pPr marL="139700" indent="0">
              <a:buNone/>
            </a:pPr>
            <a:endParaRPr lang="es-ES" dirty="0"/>
          </a:p>
          <a:p>
            <a:pPr marL="139700" indent="0">
              <a:buNone/>
            </a:pPr>
            <a:endParaRPr lang="es-ES" dirty="0"/>
          </a:p>
          <a:p>
            <a:r>
              <a:rPr lang="es-ES" dirty="0" err="1"/>
              <a:t>Fetch</a:t>
            </a:r>
            <a:endParaRPr lang="es-ES" dirty="0"/>
          </a:p>
          <a:p>
            <a:endParaRPr lang="es-ES" dirty="0"/>
          </a:p>
          <a:p>
            <a:r>
              <a:rPr lang="es-ES" dirty="0" err="1"/>
              <a:t>Decode</a:t>
            </a:r>
            <a:endParaRPr lang="es-ES" dirty="0"/>
          </a:p>
          <a:p>
            <a:endParaRPr lang="es-ES" dirty="0"/>
          </a:p>
          <a:p>
            <a:r>
              <a:rPr lang="es-ES" dirty="0" err="1"/>
              <a:t>Execute</a:t>
            </a:r>
            <a:endParaRPr lang="es-ES" dirty="0"/>
          </a:p>
          <a:p>
            <a:endParaRPr lang="es-ES" dirty="0"/>
          </a:p>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19</a:t>
            </a:fld>
            <a:endParaRPr lang="es-MX" sz="1400" kern="0"/>
          </a:p>
        </p:txBody>
      </p:sp>
      <p:pic>
        <p:nvPicPr>
          <p:cNvPr id="7170" name="Picture 2" descr="https://lh6.googleusercontent.com/trfQ9L4HVREorZmkqmRSCkR-F7f-g7IOaWa34rfjdVdf-cKnMB_NCLCMQp-HqkLR7iKapgTudSrT4jI0TF6dctsRBKXQQ0tw712S-jaXcCKQOYutaItQ-TU3HEGK6UXFnJdFAIznnuvDfpOHz66nOn8A8Wkz9YcQWIGy3aw7l2NoMHR0YTQ_zi1wd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779662"/>
            <a:ext cx="6338917" cy="2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98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3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Arquitectura ARM</a:t>
            </a:r>
            <a:endParaRPr dirty="0"/>
          </a:p>
        </p:txBody>
      </p:sp>
      <p:sp>
        <p:nvSpPr>
          <p:cNvPr id="902" name="Google Shape;902;p34"/>
          <p:cNvSpPr txBox="1">
            <a:spLocks noGrp="1"/>
          </p:cNvSpPr>
          <p:nvPr>
            <p:ph type="body" idx="1"/>
          </p:nvPr>
        </p:nvSpPr>
        <p:spPr>
          <a:xfrm>
            <a:off x="720000" y="1187400"/>
            <a:ext cx="4140032" cy="3416400"/>
          </a:xfrm>
          <a:prstGeom prst="rect">
            <a:avLst/>
          </a:prstGeom>
          <a:noFill/>
          <a:ln>
            <a:noFill/>
          </a:ln>
        </p:spPr>
        <p:txBody>
          <a:bodyPr spcFirstLastPara="1" wrap="square" lIns="91425" tIns="91425" rIns="91425" bIns="91425" anchor="ctr" anchorCtr="0">
            <a:noAutofit/>
          </a:bodyPr>
          <a:lstStyle/>
          <a:p>
            <a:pPr marL="0" lvl="0" indent="0" algn="just">
              <a:buNone/>
            </a:pPr>
            <a:r>
              <a:rPr lang="es-ES" dirty="0"/>
              <a:t>ARM, anteriormente </a:t>
            </a:r>
            <a:r>
              <a:rPr lang="es-ES" dirty="0" err="1"/>
              <a:t>Advanced</a:t>
            </a:r>
            <a:r>
              <a:rPr lang="es-ES" dirty="0"/>
              <a:t> RISC Machine, originalmente </a:t>
            </a:r>
            <a:r>
              <a:rPr lang="es-ES" dirty="0" err="1"/>
              <a:t>Acorn</a:t>
            </a:r>
            <a:r>
              <a:rPr lang="es-ES" dirty="0"/>
              <a:t> RISC Machines, es una arquitectura RISC (</a:t>
            </a:r>
            <a:r>
              <a:rPr lang="es-ES" dirty="0" err="1"/>
              <a:t>Reduced</a:t>
            </a:r>
            <a:r>
              <a:rPr lang="es-ES" dirty="0"/>
              <a:t> </a:t>
            </a:r>
            <a:r>
              <a:rPr lang="es-ES" dirty="0" err="1"/>
              <a:t>Instruction</a:t>
            </a:r>
            <a:r>
              <a:rPr lang="es-ES" dirty="0"/>
              <a:t> Set </a:t>
            </a:r>
            <a:r>
              <a:rPr lang="es-ES" dirty="0" err="1"/>
              <a:t>Computer</a:t>
            </a:r>
            <a:r>
              <a:rPr lang="es-ES" dirty="0"/>
              <a:t>=Ordenador con Conjunto Reducido de Instrucciones) de 32 bits y, con la llegada de su versión V8-A, también de 64 Bits, desarrollada por ARM Holdings. La arquitectura ARM es el conjunto de instrucciones de 32 y 64 bits más ampliamente utilizado en unidades producidas.​​ Concebida originalmente por </a:t>
            </a:r>
            <a:r>
              <a:rPr lang="es-ES" dirty="0" err="1"/>
              <a:t>Acorn</a:t>
            </a:r>
            <a:r>
              <a:rPr lang="es-ES" dirty="0"/>
              <a:t> </a:t>
            </a:r>
            <a:r>
              <a:rPr lang="es-ES" dirty="0" err="1"/>
              <a:t>Computers</a:t>
            </a:r>
            <a:r>
              <a:rPr lang="es-ES" dirty="0"/>
              <a:t> para su uso en ordenadores personales, los primeros productos basados en ARM eran los </a:t>
            </a:r>
            <a:r>
              <a:rPr lang="es-ES" dirty="0" err="1"/>
              <a:t>Acorn</a:t>
            </a:r>
            <a:r>
              <a:rPr lang="es-ES" dirty="0"/>
              <a:t> </a:t>
            </a:r>
            <a:r>
              <a:rPr lang="es-ES" dirty="0" err="1"/>
              <a:t>Archimedes</a:t>
            </a:r>
            <a:r>
              <a:rPr lang="es-ES" dirty="0"/>
              <a:t>, lanzados en 1987.</a:t>
            </a:r>
          </a:p>
          <a:p>
            <a:pPr marL="0" lvl="0" indent="0" algn="just">
              <a:buNone/>
            </a:pPr>
            <a:endParaRPr dirty="0"/>
          </a:p>
        </p:txBody>
      </p:sp>
      <p:sp>
        <p:nvSpPr>
          <p:cNvPr id="903" name="Google Shape;903;p34"/>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563637"/>
            <a:ext cx="3556844" cy="236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9081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38"/>
          <p:cNvSpPr txBox="1">
            <a:spLocks noGrp="1"/>
          </p:cNvSpPr>
          <p:nvPr>
            <p:ph type="title" idx="2"/>
          </p:nvPr>
        </p:nvSpPr>
        <p:spPr>
          <a:xfrm>
            <a:off x="2771800" y="699542"/>
            <a:ext cx="3528392" cy="37948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009" name="Google Shape;1009;p38"/>
          <p:cNvSpPr txBox="1">
            <a:spLocks noGrp="1"/>
          </p:cNvSpPr>
          <p:nvPr>
            <p:ph type="subTitle" idx="1"/>
          </p:nvPr>
        </p:nvSpPr>
        <p:spPr>
          <a:xfrm>
            <a:off x="2522444" y="4456306"/>
            <a:ext cx="4125600" cy="419700"/>
          </a:xfrm>
          <a:prstGeom prst="rect">
            <a:avLst/>
          </a:prstGeom>
        </p:spPr>
        <p:txBody>
          <a:bodyPr spcFirstLastPara="1" wrap="square" lIns="91425" tIns="91425" rIns="91425" bIns="91425" anchor="ctr" anchorCtr="0">
            <a:noAutofit/>
          </a:bodyPr>
          <a:lstStyle/>
          <a:p>
            <a:pPr marL="0" lvl="0" indent="0"/>
            <a:r>
              <a:rPr lang="es-MX" dirty="0"/>
              <a:t>Diagrama esquemático procesador ARM7</a:t>
            </a:r>
            <a:endParaRPr dirty="0"/>
          </a:p>
        </p:txBody>
      </p:sp>
      <p:cxnSp>
        <p:nvCxnSpPr>
          <p:cNvPr id="1010" name="Google Shape;1010;p38"/>
          <p:cNvCxnSpPr/>
          <p:nvPr/>
        </p:nvCxnSpPr>
        <p:spPr>
          <a:xfrm>
            <a:off x="3456944" y="4876006"/>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2267744" y="218820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17" name="Google Shape;1017;p38"/>
          <p:cNvGrpSpPr/>
          <p:nvPr/>
        </p:nvGrpSpPr>
        <p:grpSpPr>
          <a:xfrm>
            <a:off x="6506457" y="2198790"/>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023" name="Google Shape;1023;p38"/>
          <p:cNvGrpSpPr/>
          <p:nvPr/>
        </p:nvGrpSpPr>
        <p:grpSpPr>
          <a:xfrm rot="5400000">
            <a:off x="4388337" y="-85580"/>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pic>
        <p:nvPicPr>
          <p:cNvPr id="2" name="Imagen 1">
            <a:extLst>
              <a:ext uri="{FF2B5EF4-FFF2-40B4-BE49-F238E27FC236}">
                <a16:creationId xmlns:a16="http://schemas.microsoft.com/office/drawing/2014/main" id="{26512C32-FA50-466F-0ABD-5C95EFA107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0571" y="699308"/>
            <a:ext cx="3439092" cy="3756997"/>
          </a:xfrm>
          <a:prstGeom prst="rect">
            <a:avLst/>
          </a:prstGeom>
          <a:noFill/>
          <a:ln>
            <a:noFill/>
          </a:ln>
        </p:spPr>
      </p:pic>
    </p:spTree>
    <p:extLst>
      <p:ext uri="{BB962C8B-B14F-4D97-AF65-F5344CB8AC3E}">
        <p14:creationId xmlns:p14="http://schemas.microsoft.com/office/powerpoint/2010/main" val="1826807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Set de instrucciones</a:t>
            </a:r>
            <a:endParaRPr lang="es-MX" dirty="0"/>
          </a:p>
        </p:txBody>
      </p:sp>
      <p:sp>
        <p:nvSpPr>
          <p:cNvPr id="3" name="2 Marcador de texto"/>
          <p:cNvSpPr>
            <a:spLocks noGrp="1"/>
          </p:cNvSpPr>
          <p:nvPr>
            <p:ph type="body" idx="1"/>
          </p:nvPr>
        </p:nvSpPr>
        <p:spPr>
          <a:xfrm>
            <a:off x="720000" y="1187400"/>
            <a:ext cx="3852000" cy="3416400"/>
          </a:xfrm>
        </p:spPr>
        <p:txBody>
          <a:bodyPr anchor="t"/>
          <a:lstStyle/>
          <a:p>
            <a:pPr marL="139700" indent="0" algn="just">
              <a:buNone/>
            </a:pPr>
            <a:r>
              <a:rPr lang="es-ES" dirty="0"/>
              <a:t>Para el set de instrucciones se explicará el ARM set de 32 bit que es el más común en las aplicaciones de este procesador.</a:t>
            </a:r>
          </a:p>
          <a:p>
            <a:pPr marL="139700" indent="0" algn="just">
              <a:buNone/>
            </a:pPr>
            <a:endParaRPr lang="es-ES" dirty="0"/>
          </a:p>
          <a:p>
            <a:pPr marL="139700" indent="0" algn="just">
              <a:buNone/>
            </a:pPr>
            <a:r>
              <a:rPr lang="es-ES" dirty="0"/>
              <a:t>Palabras clave del set de instrucciones:</a:t>
            </a:r>
          </a:p>
          <a:p>
            <a:pPr marL="139700" indent="0" algn="just">
              <a:buNone/>
            </a:pPr>
            <a:endParaRPr lang="es-ES" dirty="0"/>
          </a:p>
          <a:p>
            <a:pPr algn="just"/>
            <a:r>
              <a:rPr lang="es-ES" dirty="0" err="1"/>
              <a:t>Rd</a:t>
            </a:r>
            <a:r>
              <a:rPr lang="es-ES" dirty="0"/>
              <a:t> = Registro destino</a:t>
            </a:r>
          </a:p>
          <a:p>
            <a:pPr algn="just"/>
            <a:r>
              <a:rPr lang="es-ES" dirty="0"/>
              <a:t>{</a:t>
            </a:r>
            <a:r>
              <a:rPr lang="es-ES" dirty="0" err="1"/>
              <a:t>cond</a:t>
            </a:r>
            <a:r>
              <a:rPr lang="es-ES" dirty="0"/>
              <a:t>}{S}, generalmente no son obligatorios de utilizar es para el uso de condiciones en las instrucciones con respecto a las banderas.</a:t>
            </a:r>
          </a:p>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21</a:t>
            </a:fld>
            <a:endParaRPr lang="es-MX" sz="1400" kern="0"/>
          </a:p>
        </p:txBody>
      </p:sp>
      <p:pic>
        <p:nvPicPr>
          <p:cNvPr id="10242" name="Picture 2" descr="https://lh3.googleusercontent.com/jajsLBKEg47FCmKjP6Sv8TXIdBoVqPH5zXGCbDw0xa7b_OnJUp_aqIueymQpzH0Xie_AlKjbIQqHAMVpEycEz4zOlz_1Z9J1B4xy6XFwfJv7d_mshn9TUyg5ANYm-5WK53FsSkNAq5KK4zH9jeSju-ZgBk2Z4Lr1KiQoTLHVoyHhHuhsJcVb_yMe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3377" y="440614"/>
            <a:ext cx="2326029" cy="428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786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Utilización de Operador 2</a:t>
            </a:r>
          </a:p>
        </p:txBody>
      </p:sp>
      <p:sp>
        <p:nvSpPr>
          <p:cNvPr id="3" name="2 Marcador de texto"/>
          <p:cNvSpPr>
            <a:spLocks noGrp="1"/>
          </p:cNvSpPr>
          <p:nvPr>
            <p:ph type="body" idx="1"/>
          </p:nvPr>
        </p:nvSpPr>
        <p:spPr>
          <a:xfrm>
            <a:off x="720000" y="1187400"/>
            <a:ext cx="3852000" cy="3416400"/>
          </a:xfrm>
        </p:spPr>
        <p:txBody>
          <a:bodyPr anchor="t"/>
          <a:lstStyle/>
          <a:p>
            <a:pPr marL="139700" indent="0" algn="just">
              <a:buNone/>
            </a:pPr>
            <a:r>
              <a:rPr lang="es-ES" dirty="0"/>
              <a:t>&lt;Oprnd2&gt;= </a:t>
            </a:r>
          </a:p>
          <a:p>
            <a:pPr marL="139700" indent="0" algn="just">
              <a:buNone/>
            </a:pPr>
            <a:endParaRPr lang="es-ES" dirty="0"/>
          </a:p>
          <a:p>
            <a:pPr algn="just"/>
            <a:r>
              <a:rPr lang="es-ES" dirty="0" err="1"/>
              <a:t>Rm,Rs,Rn</a:t>
            </a:r>
            <a:r>
              <a:rPr lang="es-ES" dirty="0"/>
              <a:t> = Registro cualquiera de los disponibles</a:t>
            </a:r>
          </a:p>
          <a:p>
            <a:pPr algn="just"/>
            <a:endParaRPr lang="es-ES" dirty="0"/>
          </a:p>
          <a:p>
            <a:pPr algn="just"/>
            <a:r>
              <a:rPr lang="es-ES" dirty="0" err="1"/>
              <a:t>RdLo</a:t>
            </a:r>
            <a:r>
              <a:rPr lang="es-ES" dirty="0"/>
              <a:t>, </a:t>
            </a:r>
            <a:r>
              <a:rPr lang="es-ES" dirty="0" err="1"/>
              <a:t>RdHi</a:t>
            </a:r>
            <a:r>
              <a:rPr lang="es-ES" dirty="0"/>
              <a:t> = Registros bajo y alto respectivo al trabajar con datos tipo </a:t>
            </a:r>
            <a:r>
              <a:rPr lang="es-ES" dirty="0" err="1"/>
              <a:t>long</a:t>
            </a:r>
            <a:r>
              <a:rPr lang="es-ES" dirty="0"/>
              <a:t>, ya que son de 8 bytes, 64 bits y ocupan 2 registros.</a:t>
            </a:r>
          </a:p>
          <a:p>
            <a:pPr algn="just"/>
            <a:endParaRPr lang="es-ES" dirty="0"/>
          </a:p>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22</a:t>
            </a:fld>
            <a:endParaRPr lang="es-MX" sz="1400" kern="0"/>
          </a:p>
        </p:txBody>
      </p:sp>
      <p:pic>
        <p:nvPicPr>
          <p:cNvPr id="11266" name="Picture 2" descr="https://lh3.googleusercontent.com/sNXnORngqd9z9A_DvCxhaVGJbmjHESySD5ORNnzSU67aydUjah-3GSvb-ChhCZBLW79NBPLUajJXz8S2Kvx1iiouRSJ83O6EepHHSTZdiHEHFCwUrVL6zw7eNwwY8BYfcvTqH_6DnpDW6bPMBqqRHtlTYknaEeXpkK_hnPKrNPRAJ-XzIL7Cqy-K_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35646"/>
            <a:ext cx="3723225" cy="2498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88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dirty="0"/>
          </a:p>
        </p:txBody>
      </p:sp>
      <p:sp>
        <p:nvSpPr>
          <p:cNvPr id="3" name="2 Marcador de texto"/>
          <p:cNvSpPr>
            <a:spLocks noGrp="1"/>
          </p:cNvSpPr>
          <p:nvPr>
            <p:ph type="body" idx="1"/>
          </p:nvPr>
        </p:nvSpPr>
        <p:spPr>
          <a:xfrm>
            <a:off x="720000" y="1187400"/>
            <a:ext cx="3852000" cy="3416400"/>
          </a:xfrm>
        </p:spPr>
        <p:txBody>
          <a:bodyPr anchor="t"/>
          <a:lstStyle/>
          <a:p>
            <a:pPr algn="just"/>
            <a:r>
              <a:rPr lang="es-ES" dirty="0"/>
              <a:t>CPSR= “</a:t>
            </a:r>
            <a:r>
              <a:rPr lang="es-ES" dirty="0" err="1"/>
              <a:t>Current</a:t>
            </a:r>
            <a:r>
              <a:rPr lang="es-ES" dirty="0"/>
              <a:t> </a:t>
            </a:r>
            <a:r>
              <a:rPr lang="es-ES" dirty="0" err="1"/>
              <a:t>program</a:t>
            </a:r>
            <a:r>
              <a:rPr lang="es-ES" dirty="0"/>
              <a:t> status </a:t>
            </a:r>
            <a:r>
              <a:rPr lang="es-ES" dirty="0" err="1"/>
              <a:t>register</a:t>
            </a:r>
            <a:r>
              <a:rPr lang="es-ES" dirty="0"/>
              <a:t>”, el cual contiene las banderas de condición y los bits que determinan el modo del procesador, se puede acceder a él con algunas instrucciones y checar los distintos bits disponibles de acuerdo al “</a:t>
            </a:r>
            <a:r>
              <a:rPr lang="es-ES" dirty="0" err="1"/>
              <a:t>field</a:t>
            </a:r>
            <a:r>
              <a:rPr lang="es-ES" dirty="0"/>
              <a:t>”.</a:t>
            </a:r>
          </a:p>
          <a:p>
            <a:pPr algn="just"/>
            <a:endParaRPr lang="es-ES" dirty="0"/>
          </a:p>
          <a:p>
            <a:pPr algn="just"/>
            <a:r>
              <a:rPr lang="es-ES" dirty="0"/>
              <a:t>SPSR= “</a:t>
            </a:r>
            <a:r>
              <a:rPr lang="es-ES" dirty="0" err="1"/>
              <a:t>Saved</a:t>
            </a:r>
            <a:r>
              <a:rPr lang="es-ES" dirty="0"/>
              <a:t> </a:t>
            </a:r>
            <a:r>
              <a:rPr lang="es-ES" dirty="0" err="1"/>
              <a:t>program</a:t>
            </a:r>
            <a:r>
              <a:rPr lang="es-ES" dirty="0"/>
              <a:t> status </a:t>
            </a:r>
            <a:r>
              <a:rPr lang="es-ES" dirty="0" err="1"/>
              <a:t>register</a:t>
            </a:r>
            <a:r>
              <a:rPr lang="es-ES" dirty="0"/>
              <a:t>”, igual contiene las banderas de condición, pero en el modo privilegiado del procesador.</a:t>
            </a:r>
          </a:p>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23</a:t>
            </a:fld>
            <a:endParaRPr lang="es-MX" sz="1400" kern="0" dirty="0"/>
          </a:p>
        </p:txBody>
      </p:sp>
      <p:pic>
        <p:nvPicPr>
          <p:cNvPr id="12290" name="Picture 2" descr="https://lh5.googleusercontent.com/aB_isi8Q2_4kiik4HN_zhqVie6ip8xNv5Mm__-kroAz7fsjZNS_x2WCNjyDVvn_PvFHkg6RmAJi4i4JfABxHFyHiVS43Jnbp-8S0geyUbAWIV3UXl1QrcDGdo_ovoMwppYlBBxdfphrdSYxY7Jd2uGplCjSfK-Yxpyle89mdkCTcrer2I_pX_gajRA"/>
          <p:cNvPicPr>
            <a:picLocks noChangeAspect="1" noChangeArrowheads="1"/>
          </p:cNvPicPr>
          <p:nvPr/>
        </p:nvPicPr>
        <p:blipFill rotWithShape="1">
          <a:blip r:embed="rId2">
            <a:extLst>
              <a:ext uri="{28A0092B-C50C-407E-A947-70E740481C1C}">
                <a14:useLocalDpi xmlns:a14="http://schemas.microsoft.com/office/drawing/2010/main" val="0"/>
              </a:ext>
            </a:extLst>
          </a:blip>
          <a:srcRect r="4702"/>
          <a:stretch/>
        </p:blipFill>
        <p:spPr bwMode="auto">
          <a:xfrm>
            <a:off x="4572000" y="1203598"/>
            <a:ext cx="3912243"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025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Modo de direccionamiento 2</a:t>
            </a:r>
          </a:p>
        </p:txBody>
      </p:sp>
      <p:sp>
        <p:nvSpPr>
          <p:cNvPr id="3" name="2 Marcador de texto"/>
          <p:cNvSpPr>
            <a:spLocks noGrp="1"/>
          </p:cNvSpPr>
          <p:nvPr>
            <p:ph type="body" idx="1"/>
          </p:nvPr>
        </p:nvSpPr>
        <p:spPr/>
        <p:txBody>
          <a:bodyPr/>
          <a:lstStyle/>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24</a:t>
            </a:fld>
            <a:endParaRPr lang="es-MX" sz="1400" kern="0"/>
          </a:p>
        </p:txBody>
      </p:sp>
      <p:pic>
        <p:nvPicPr>
          <p:cNvPr id="13314" name="Picture 2" descr="https://lh6.googleusercontent.com/906WkZBoSbXK7r5dTR8-wELGGIT9fYmE4Yh2ClwZVgMuIIzooxA1NybIFlAUNWM8QwT_3QkZdjOvzza3ZiGMbLkgx2w2d_vJ6qMfPw3S10CK97czq3DtbvqpnKEqFBEr6yA30V3lMIxlMFLG5pwFexYRcliz0Z4FNOcC6kZ2vLq__TrO6VkzsGBmoA"/>
          <p:cNvPicPr>
            <a:picLocks noChangeAspect="1" noChangeArrowheads="1"/>
          </p:cNvPicPr>
          <p:nvPr/>
        </p:nvPicPr>
        <p:blipFill rotWithShape="1">
          <a:blip r:embed="rId3">
            <a:extLst>
              <a:ext uri="{28A0092B-C50C-407E-A947-70E740481C1C}">
                <a14:useLocalDpi xmlns:a14="http://schemas.microsoft.com/office/drawing/2010/main" val="0"/>
              </a:ext>
            </a:extLst>
          </a:blip>
          <a:srcRect r="16898" b="53759"/>
          <a:stretch/>
        </p:blipFill>
        <p:spPr bwMode="auto">
          <a:xfrm>
            <a:off x="755575" y="1203596"/>
            <a:ext cx="3493950" cy="2522211"/>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45391" r="17877"/>
          <a:stretch/>
        </p:blipFill>
        <p:spPr bwMode="auto">
          <a:xfrm>
            <a:off x="4572000" y="1200647"/>
            <a:ext cx="3456384" cy="2982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271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MX" dirty="0"/>
              <a:t>Modo de direccionamiento 3</a:t>
            </a:r>
          </a:p>
        </p:txBody>
      </p:sp>
      <p:sp>
        <p:nvSpPr>
          <p:cNvPr id="3" name="2 Marcador de texto"/>
          <p:cNvSpPr>
            <a:spLocks noGrp="1"/>
          </p:cNvSpPr>
          <p:nvPr>
            <p:ph type="body" idx="1"/>
          </p:nvPr>
        </p:nvSpPr>
        <p:spPr/>
        <p:txBody>
          <a:bodyPr/>
          <a:lstStyle/>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25</a:t>
            </a:fld>
            <a:endParaRPr lang="es-MX" sz="1400" kern="0"/>
          </a:p>
        </p:txBody>
      </p:sp>
      <p:pic>
        <p:nvPicPr>
          <p:cNvPr id="14338" name="Picture 2" descr="https://lh5.googleusercontent.com/UivsMVksCY6M0jYor8IXvLH0ovoljPCgzFva2hXpVW1FlHJliuW83NWs4onnOtU4k8difvWX-TXRtMAIGpV7nhHILD1ztPJpcSmuluNCR_pQOEwbcLbdoZmabN2dAN7WjMEldvDzMrARQBmLk9tL2HsdVDX-BZBWPsow9CCPjVk6eYqBZQJmZYLFW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95585"/>
            <a:ext cx="573405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247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0000" y="195486"/>
            <a:ext cx="7704000" cy="477900"/>
          </a:xfrm>
        </p:spPr>
        <p:txBody>
          <a:bodyPr/>
          <a:lstStyle/>
          <a:p>
            <a:r>
              <a:rPr lang="es-MX" dirty="0"/>
              <a:t>Mnemónicos y los operadores</a:t>
            </a:r>
          </a:p>
        </p:txBody>
      </p:sp>
      <p:sp>
        <p:nvSpPr>
          <p:cNvPr id="3" name="2 Marcador de texto"/>
          <p:cNvSpPr>
            <a:spLocks noGrp="1"/>
          </p:cNvSpPr>
          <p:nvPr>
            <p:ph type="body" idx="1"/>
          </p:nvPr>
        </p:nvSpPr>
        <p:spPr/>
        <p:txBody>
          <a:bodyPr/>
          <a:lstStyle/>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26</a:t>
            </a:fld>
            <a:endParaRPr lang="es-MX" sz="1400" kern="0"/>
          </a:p>
        </p:txBody>
      </p:sp>
      <p:pic>
        <p:nvPicPr>
          <p:cNvPr id="15362" name="Picture 2" descr="https://lh5.googleusercontent.com/JuT71leexBamrDWbg71ZglXWO1INZMCTTnOaCE9imwoKkY2WKdxvYe_ZLkv-P62qCpgQjzXux4yiDtA3KroNwbic_o5cj4kWlGLQfrkIJ5CflQEIFry4fMesGbHhA8xshiw_sjrNw66_dOHwc_6_87E7bgWVwi57tx3nmg42sum590cyQvU-591lfg"/>
          <p:cNvPicPr>
            <a:picLocks noChangeAspect="1" noChangeArrowheads="1"/>
          </p:cNvPicPr>
          <p:nvPr/>
        </p:nvPicPr>
        <p:blipFill rotWithShape="1">
          <a:blip r:embed="rId3">
            <a:extLst>
              <a:ext uri="{28A0092B-C50C-407E-A947-70E740481C1C}">
                <a14:useLocalDpi xmlns:a14="http://schemas.microsoft.com/office/drawing/2010/main" val="0"/>
              </a:ext>
            </a:extLst>
          </a:blip>
          <a:srcRect r="21655"/>
          <a:stretch/>
        </p:blipFill>
        <p:spPr bwMode="auto">
          <a:xfrm>
            <a:off x="683568" y="786019"/>
            <a:ext cx="3159227" cy="414632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lh3.googleusercontent.com/zr5CnB7ncvV1Jeoww3g7QpFBOgBvrtqft7GC_lYCFnoKHUMlsz5RPxU0MqAi66KLaYPDeQUEMvqIbivTXcQUSQZURTPL0XSHCbBKqcWai1t7TIEf2aq5xDOSCxaO9JCvRSv_s94fngYe9r94fgBr6737M8SOfLo4Eynow8v2_nCRdjZAxKulUih85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6693"/>
          <a:stretch/>
        </p:blipFill>
        <p:spPr bwMode="auto">
          <a:xfrm>
            <a:off x="4716016" y="786018"/>
            <a:ext cx="3131619" cy="414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699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texto"/>
          <p:cNvSpPr>
            <a:spLocks noGrp="1"/>
          </p:cNvSpPr>
          <p:nvPr>
            <p:ph type="body" idx="1"/>
          </p:nvPr>
        </p:nvSpPr>
        <p:spPr/>
        <p:txBody>
          <a:bodyPr/>
          <a:lstStyle/>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27</a:t>
            </a:fld>
            <a:endParaRPr lang="es-MX" sz="1400" kern="0"/>
          </a:p>
        </p:txBody>
      </p:sp>
      <p:pic>
        <p:nvPicPr>
          <p:cNvPr id="16386" name="Picture 2" descr="https://lh3.googleusercontent.com/j2bSOkdfbqLb6wm6hirxnxelnNIFjxFgLPSuyD_V-URkEJeVehaeruyjnkeFaAJ6E-dKhqkvWto7Ycp0885eCq1REB5mx0vqZN1_qp2CIfCBSH0JkdMRfYGRBejifaQ2ApGjBuER8XkvWcmm61Jb52YIQt8esQ_PXlX85uoWWN7_gJAqORtSSr8fw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67494"/>
            <a:ext cx="4680520" cy="473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146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Compiladores</a:t>
            </a:r>
            <a:endParaRPr lang="es-MX" dirty="0"/>
          </a:p>
        </p:txBody>
      </p:sp>
      <p:sp>
        <p:nvSpPr>
          <p:cNvPr id="3" name="2 Marcador de texto"/>
          <p:cNvSpPr>
            <a:spLocks noGrp="1"/>
          </p:cNvSpPr>
          <p:nvPr>
            <p:ph type="body" idx="1"/>
          </p:nvPr>
        </p:nvSpPr>
        <p:spPr/>
        <p:txBody>
          <a:bodyPr anchor="t"/>
          <a:lstStyle/>
          <a:p>
            <a:pPr algn="just"/>
            <a:r>
              <a:rPr lang="es-ES" dirty="0"/>
              <a:t>Al trabajar directamente con un procesador ARM, se utiliza el lenguaje ensamblador, pero si se encuentra incluido en otro sistema el común sería el lenguaje C, siendo este último el que más IDE aceptan.</a:t>
            </a:r>
          </a:p>
          <a:p>
            <a:pPr algn="just"/>
            <a:endParaRPr lang="es-ES" dirty="0"/>
          </a:p>
          <a:p>
            <a:pPr algn="just"/>
            <a:r>
              <a:rPr lang="es-ES" dirty="0"/>
              <a:t>Entre los distintos compiladores, la empresa ARM ofrece compiladores de ensamblador y también compiladores de lenguaje C, más común el GNC para sistemas embebidos.</a:t>
            </a:r>
          </a:p>
          <a:p>
            <a:pPr algn="just"/>
            <a:endParaRPr lang="es-ES" dirty="0"/>
          </a:p>
          <a:p>
            <a:pPr algn="just"/>
            <a:r>
              <a:rPr lang="es-ES" dirty="0"/>
              <a:t>Otra opción que ofrece la misma empresa ARM es un compilador GNC que también puede compilar ensamblador aparte del lenguaje C, pero esta opción puede variar los resultados si se utiliza ensamblador.</a:t>
            </a:r>
          </a:p>
          <a:p>
            <a:endParaRPr lang="es-ES" dirty="0"/>
          </a:p>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28</a:t>
            </a:fld>
            <a:endParaRPr lang="es-MX" sz="1400" kern="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263899"/>
            <a:ext cx="3384376" cy="142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533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grpSp>
        <p:nvGrpSpPr>
          <p:cNvPr id="1187" name="Google Shape;1187;p44"/>
          <p:cNvGrpSpPr/>
          <p:nvPr/>
        </p:nvGrpSpPr>
        <p:grpSpPr>
          <a:xfrm>
            <a:off x="-1760804" y="992727"/>
            <a:ext cx="6106589" cy="3969629"/>
            <a:chOff x="-1760804" y="992727"/>
            <a:chExt cx="6106589" cy="3969629"/>
          </a:xfrm>
        </p:grpSpPr>
        <p:grpSp>
          <p:nvGrpSpPr>
            <p:cNvPr id="1188" name="Google Shape;1188;p44"/>
            <p:cNvGrpSpPr/>
            <p:nvPr/>
          </p:nvGrpSpPr>
          <p:grpSpPr>
            <a:xfrm rot="10800000">
              <a:off x="-1760804" y="4343397"/>
              <a:ext cx="2654142" cy="611358"/>
              <a:chOff x="6615621" y="2219307"/>
              <a:chExt cx="2654142" cy="611358"/>
            </a:xfrm>
          </p:grpSpPr>
          <p:sp>
            <p:nvSpPr>
              <p:cNvPr id="1189" name="Google Shape;1189;p44"/>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90" name="Google Shape;1190;p44"/>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191" name="Google Shape;1191;p44"/>
            <p:cNvGrpSpPr/>
            <p:nvPr/>
          </p:nvGrpSpPr>
          <p:grpSpPr>
            <a:xfrm>
              <a:off x="348077" y="992727"/>
              <a:ext cx="3997708" cy="3969629"/>
              <a:chOff x="348077" y="992727"/>
              <a:chExt cx="3997708" cy="3969629"/>
            </a:xfrm>
          </p:grpSpPr>
          <p:grpSp>
            <p:nvGrpSpPr>
              <p:cNvPr id="1192" name="Google Shape;1192;p44"/>
              <p:cNvGrpSpPr/>
              <p:nvPr/>
            </p:nvGrpSpPr>
            <p:grpSpPr>
              <a:xfrm>
                <a:off x="348077" y="1018074"/>
                <a:ext cx="3997708" cy="3944282"/>
                <a:chOff x="348077" y="1018074"/>
                <a:chExt cx="3997708" cy="3944282"/>
              </a:xfrm>
            </p:grpSpPr>
            <p:sp>
              <p:nvSpPr>
                <p:cNvPr id="1193" name="Google Shape;1193;p44"/>
                <p:cNvSpPr/>
                <p:nvPr/>
              </p:nvSpPr>
              <p:spPr>
                <a:xfrm>
                  <a:off x="707798" y="4161645"/>
                  <a:ext cx="1256641" cy="441022"/>
                </a:xfrm>
                <a:custGeom>
                  <a:avLst/>
                  <a:gdLst/>
                  <a:ahLst/>
                  <a:cxnLst/>
                  <a:rect l="l" t="t" r="r" b="b"/>
                  <a:pathLst>
                    <a:path w="40883" h="14348" fill="none" extrusionOk="0">
                      <a:moveTo>
                        <a:pt x="40883" y="1"/>
                      </a:moveTo>
                      <a:lnTo>
                        <a:pt x="26536" y="14347"/>
                      </a:lnTo>
                      <a:lnTo>
                        <a:pt x="0" y="14347"/>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94" name="Google Shape;1194;p44"/>
                <p:cNvSpPr/>
                <p:nvPr/>
              </p:nvSpPr>
              <p:spPr>
                <a:xfrm flipH="1">
                  <a:off x="1073385" y="1018074"/>
                  <a:ext cx="3272400" cy="3272400"/>
                </a:xfrm>
                <a:prstGeom prst="arc">
                  <a:avLst>
                    <a:gd name="adj1" fmla="val 15722627"/>
                    <a:gd name="adj2" fmla="val 8489618"/>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95" name="Google Shape;1195;p44"/>
                <p:cNvSpPr/>
                <p:nvPr/>
              </p:nvSpPr>
              <p:spPr>
                <a:xfrm>
                  <a:off x="1921925" y="4076902"/>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96" name="Google Shape;1196;p44"/>
                <p:cNvSpPr/>
                <p:nvPr/>
              </p:nvSpPr>
              <p:spPr>
                <a:xfrm>
                  <a:off x="1484196" y="4571436"/>
                  <a:ext cx="73463" cy="60952"/>
                </a:xfrm>
                <a:custGeom>
                  <a:avLst/>
                  <a:gdLst/>
                  <a:ahLst/>
                  <a:cxnLst/>
                  <a:rect l="l" t="t" r="r" b="b"/>
                  <a:pathLst>
                    <a:path w="2390" h="1983" extrusionOk="0">
                      <a:moveTo>
                        <a:pt x="1275" y="0"/>
                      </a:moveTo>
                      <a:cubicBezTo>
                        <a:pt x="1094" y="0"/>
                        <a:pt x="907" y="51"/>
                        <a:pt x="730" y="164"/>
                      </a:cubicBezTo>
                      <a:cubicBezTo>
                        <a:pt x="0" y="651"/>
                        <a:pt x="213" y="1775"/>
                        <a:pt x="1094" y="1958"/>
                      </a:cubicBezTo>
                      <a:cubicBezTo>
                        <a:pt x="1166" y="1974"/>
                        <a:pt x="1237" y="1983"/>
                        <a:pt x="1308" y="1983"/>
                      </a:cubicBezTo>
                      <a:cubicBezTo>
                        <a:pt x="1747" y="1983"/>
                        <a:pt x="2145" y="1669"/>
                        <a:pt x="2249" y="1198"/>
                      </a:cubicBezTo>
                      <a:cubicBezTo>
                        <a:pt x="2389" y="545"/>
                        <a:pt x="1868" y="0"/>
                        <a:pt x="127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97" name="Google Shape;1197;p44"/>
                <p:cNvSpPr/>
                <p:nvPr/>
              </p:nvSpPr>
              <p:spPr>
                <a:xfrm>
                  <a:off x="643310" y="4538178"/>
                  <a:ext cx="128052" cy="128022"/>
                </a:xfrm>
                <a:custGeom>
                  <a:avLst/>
                  <a:gdLst/>
                  <a:ahLst/>
                  <a:cxnLst/>
                  <a:rect l="l" t="t" r="r" b="b"/>
                  <a:pathLst>
                    <a:path w="4166" h="4165" extrusionOk="0">
                      <a:moveTo>
                        <a:pt x="2098" y="0"/>
                      </a:moveTo>
                      <a:cubicBezTo>
                        <a:pt x="943" y="0"/>
                        <a:pt x="1" y="942"/>
                        <a:pt x="1" y="2097"/>
                      </a:cubicBezTo>
                      <a:cubicBezTo>
                        <a:pt x="1" y="3252"/>
                        <a:pt x="943" y="4164"/>
                        <a:pt x="2098" y="4164"/>
                      </a:cubicBezTo>
                      <a:cubicBezTo>
                        <a:pt x="3253" y="4164"/>
                        <a:pt x="4165" y="3252"/>
                        <a:pt x="4165" y="2097"/>
                      </a:cubicBezTo>
                      <a:cubicBezTo>
                        <a:pt x="4165" y="942"/>
                        <a:pt x="3253" y="0"/>
                        <a:pt x="2098" y="0"/>
                      </a:cubicBezTo>
                      <a:close/>
                    </a:path>
                  </a:pathLst>
                </a:custGeom>
                <a:solidFill>
                  <a:schemeClr val="accent2"/>
                </a:solid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98" name="Google Shape;1198;p44"/>
                <p:cNvSpPr/>
                <p:nvPr/>
              </p:nvSpPr>
              <p:spPr>
                <a:xfrm>
                  <a:off x="562963" y="4457830"/>
                  <a:ext cx="288748" cy="288717"/>
                </a:xfrm>
                <a:custGeom>
                  <a:avLst/>
                  <a:gdLst/>
                  <a:ahLst/>
                  <a:cxnLst/>
                  <a:rect l="l" t="t" r="r" b="b"/>
                  <a:pathLst>
                    <a:path w="9394" h="9393" fill="none" extrusionOk="0">
                      <a:moveTo>
                        <a:pt x="9393" y="4711"/>
                      </a:moveTo>
                      <a:cubicBezTo>
                        <a:pt x="9393" y="7295"/>
                        <a:pt x="7296" y="9392"/>
                        <a:pt x="4712" y="9392"/>
                      </a:cubicBezTo>
                      <a:cubicBezTo>
                        <a:pt x="2129" y="9392"/>
                        <a:pt x="1" y="7295"/>
                        <a:pt x="1" y="4711"/>
                      </a:cubicBezTo>
                      <a:cubicBezTo>
                        <a:pt x="1" y="2097"/>
                        <a:pt x="2129" y="0"/>
                        <a:pt x="4712" y="0"/>
                      </a:cubicBezTo>
                      <a:cubicBezTo>
                        <a:pt x="7296" y="0"/>
                        <a:pt x="9393" y="2097"/>
                        <a:pt x="9393" y="4711"/>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99" name="Google Shape;1199;p44"/>
                <p:cNvSpPr/>
                <p:nvPr/>
              </p:nvSpPr>
              <p:spPr>
                <a:xfrm>
                  <a:off x="348077" y="4334481"/>
                  <a:ext cx="628828" cy="627875"/>
                </a:xfrm>
                <a:custGeom>
                  <a:avLst/>
                  <a:gdLst/>
                  <a:ahLst/>
                  <a:cxnLst/>
                  <a:rect l="l" t="t" r="r" b="b"/>
                  <a:pathLst>
                    <a:path w="20458" h="20427" fill="none" extrusionOk="0">
                      <a:moveTo>
                        <a:pt x="11703" y="1"/>
                      </a:moveTo>
                      <a:cubicBezTo>
                        <a:pt x="3922" y="1"/>
                        <a:pt x="1" y="9423"/>
                        <a:pt x="5533" y="14925"/>
                      </a:cubicBezTo>
                      <a:cubicBezTo>
                        <a:pt x="11035" y="20427"/>
                        <a:pt x="20457" y="16506"/>
                        <a:pt x="20427" y="8724"/>
                      </a:cubicBezTo>
                    </a:path>
                  </a:pathLst>
                </a:custGeom>
                <a:noFill/>
                <a:ln w="243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200" name="Google Shape;1200;p44"/>
              <p:cNvSpPr/>
              <p:nvPr/>
            </p:nvSpPr>
            <p:spPr>
              <a:xfrm>
                <a:off x="3919375" y="3638452"/>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01" name="Google Shape;1201;p44"/>
              <p:cNvSpPr/>
              <p:nvPr/>
            </p:nvSpPr>
            <p:spPr>
              <a:xfrm>
                <a:off x="2892300" y="992727"/>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grpSp>
        <p:nvGrpSpPr>
          <p:cNvPr id="1202" name="Google Shape;1202;p44"/>
          <p:cNvGrpSpPr/>
          <p:nvPr/>
        </p:nvGrpSpPr>
        <p:grpSpPr>
          <a:xfrm>
            <a:off x="7070148" y="-222850"/>
            <a:ext cx="1195349" cy="1078296"/>
            <a:chOff x="4404625" y="-443721"/>
            <a:chExt cx="1195349" cy="1078296"/>
          </a:xfrm>
        </p:grpSpPr>
        <p:sp>
          <p:nvSpPr>
            <p:cNvPr id="1203" name="Google Shape;1203;p4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04" name="Google Shape;1204;p4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205" name="Google Shape;1205;p44"/>
          <p:cNvGrpSpPr/>
          <p:nvPr/>
        </p:nvGrpSpPr>
        <p:grpSpPr>
          <a:xfrm rot="-5400000">
            <a:off x="5626137" y="-505555"/>
            <a:ext cx="2181860" cy="892524"/>
            <a:chOff x="6525475" y="148600"/>
            <a:chExt cx="2808779" cy="1148975"/>
          </a:xfrm>
        </p:grpSpPr>
        <p:sp>
          <p:nvSpPr>
            <p:cNvPr id="1206" name="Google Shape;1206;p4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07" name="Google Shape;1207;p4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208" name="Google Shape;1208;p44"/>
          <p:cNvGrpSpPr/>
          <p:nvPr/>
        </p:nvGrpSpPr>
        <p:grpSpPr>
          <a:xfrm rot="-5400000">
            <a:off x="6049566" y="-247490"/>
            <a:ext cx="2181860" cy="892524"/>
            <a:chOff x="6525475" y="148600"/>
            <a:chExt cx="2808779" cy="1148975"/>
          </a:xfrm>
        </p:grpSpPr>
        <p:sp>
          <p:nvSpPr>
            <p:cNvPr id="1209" name="Google Shape;1209;p4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10" name="Google Shape;1210;p4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211" name="Google Shape;1211;p44"/>
          <p:cNvSpPr txBox="1">
            <a:spLocks noGrp="1"/>
          </p:cNvSpPr>
          <p:nvPr>
            <p:ph type="title"/>
          </p:nvPr>
        </p:nvSpPr>
        <p:spPr>
          <a:xfrm>
            <a:off x="1681800" y="1603075"/>
            <a:ext cx="5780400" cy="1366800"/>
          </a:xfrm>
          <a:prstGeom prst="rect">
            <a:avLst/>
          </a:prstGeom>
        </p:spPr>
        <p:txBody>
          <a:bodyPr spcFirstLastPara="1" wrap="square" lIns="91425" tIns="91425" rIns="91425" bIns="91425" anchor="ctr" anchorCtr="0">
            <a:noAutofit/>
          </a:bodyPr>
          <a:lstStyle/>
          <a:p>
            <a:pPr lvl="0"/>
            <a:r>
              <a:rPr lang="es-MX" sz="1600" dirty="0"/>
              <a:t>PROCESADORES ARM COMERCIALES AL PÚBLICO</a:t>
            </a:r>
            <a:br>
              <a:rPr lang="es-MX" sz="1600" dirty="0"/>
            </a:br>
            <a:endParaRPr sz="1600" dirty="0">
              <a:solidFill>
                <a:schemeClr val="accent1"/>
              </a:solidFill>
            </a:endParaRPr>
          </a:p>
        </p:txBody>
      </p:sp>
      <p:sp>
        <p:nvSpPr>
          <p:cNvPr id="1212" name="Google Shape;1212;p44"/>
          <p:cNvSpPr txBox="1">
            <a:spLocks noGrp="1"/>
          </p:cNvSpPr>
          <p:nvPr>
            <p:ph type="subTitle" idx="1"/>
          </p:nvPr>
        </p:nvSpPr>
        <p:spPr>
          <a:xfrm>
            <a:off x="2059200" y="2715766"/>
            <a:ext cx="5025600" cy="570600"/>
          </a:xfrm>
          <a:prstGeom prst="rect">
            <a:avLst/>
          </a:prstGeom>
        </p:spPr>
        <p:txBody>
          <a:bodyPr spcFirstLastPara="1" wrap="square" lIns="91425" tIns="91425" rIns="91425" bIns="91425" anchor="ctr" anchorCtr="0">
            <a:noAutofit/>
          </a:bodyPr>
          <a:lstStyle/>
          <a:p>
            <a:pPr marL="0" lvl="0" indent="0"/>
            <a:r>
              <a:rPr lang="es-ES" sz="1400" dirty="0"/>
              <a:t>La compañía ARM no ofrece al público sus procesadores, sino que venden el diseño mediante un sistema de licencias a las empresas de tecnología que quieran usar procesadores con arquitectura ARM junto con su set de instrucciones.</a:t>
            </a:r>
            <a:endParaRPr sz="1400" dirty="0"/>
          </a:p>
        </p:txBody>
      </p:sp>
      <p:sp>
        <p:nvSpPr>
          <p:cNvPr id="1213" name="Google Shape;1213;p44"/>
          <p:cNvSpPr/>
          <p:nvPr/>
        </p:nvSpPr>
        <p:spPr>
          <a:xfrm flipH="1">
            <a:off x="1335850" y="1280600"/>
            <a:ext cx="2747400" cy="2747400"/>
          </a:xfrm>
          <a:prstGeom prst="arc">
            <a:avLst>
              <a:gd name="adj1" fmla="val 16194198"/>
              <a:gd name="adj2" fmla="val 5442633"/>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2256160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447E9-DA19-60E9-1E7E-B8F4A7F17AD7}"/>
              </a:ext>
            </a:extLst>
          </p:cNvPr>
          <p:cNvSpPr>
            <a:spLocks noGrp="1"/>
          </p:cNvSpPr>
          <p:nvPr>
            <p:ph type="title"/>
          </p:nvPr>
        </p:nvSpPr>
        <p:spPr>
          <a:xfrm>
            <a:off x="713249" y="699542"/>
            <a:ext cx="7717500" cy="572700"/>
          </a:xfrm>
        </p:spPr>
        <p:txBody>
          <a:bodyPr/>
          <a:lstStyle/>
          <a:p>
            <a:r>
              <a:rPr lang="es-MX" dirty="0"/>
              <a:t>Estructura interna de un </a:t>
            </a:r>
            <a:r>
              <a:rPr lang="es-MX" dirty="0" err="1"/>
              <a:t>cortex</a:t>
            </a:r>
            <a:r>
              <a:rPr lang="es-MX" dirty="0"/>
              <a:t> M3 chip</a:t>
            </a:r>
          </a:p>
        </p:txBody>
      </p:sp>
      <p:pic>
        <p:nvPicPr>
          <p:cNvPr id="4" name="Marcador de contenido 3">
            <a:extLst>
              <a:ext uri="{FF2B5EF4-FFF2-40B4-BE49-F238E27FC236}">
                <a16:creationId xmlns:a16="http://schemas.microsoft.com/office/drawing/2014/main" id="{25C9639A-C813-11FE-378B-C1126B4A01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679"/>
          <a:stretch/>
        </p:blipFill>
        <p:spPr bwMode="auto">
          <a:xfrm>
            <a:off x="1316273" y="1494993"/>
            <a:ext cx="6511453" cy="2750731"/>
          </a:xfrm>
          <a:prstGeom prst="rect">
            <a:avLst/>
          </a:prstGeom>
          <a:noFill/>
          <a:ln>
            <a:noFill/>
          </a:ln>
        </p:spPr>
      </p:pic>
    </p:spTree>
    <p:extLst>
      <p:ext uri="{BB962C8B-B14F-4D97-AF65-F5344CB8AC3E}">
        <p14:creationId xmlns:p14="http://schemas.microsoft.com/office/powerpoint/2010/main" val="1212952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1E096-666D-F1C6-8A62-F1516E5ABD5C}"/>
              </a:ext>
            </a:extLst>
          </p:cNvPr>
          <p:cNvSpPr>
            <a:spLocks noGrp="1"/>
          </p:cNvSpPr>
          <p:nvPr>
            <p:ph type="title"/>
          </p:nvPr>
        </p:nvSpPr>
        <p:spPr/>
        <p:txBody>
          <a:bodyPr/>
          <a:lstStyle/>
          <a:p>
            <a:r>
              <a:rPr lang="es-MX" sz="1600" dirty="0">
                <a:solidFill>
                  <a:schemeClr val="tx1"/>
                </a:solidFill>
                <a:latin typeface="Montserrat" panose="020B0604020202020204" pitchFamily="2" charset="0"/>
                <a:ea typeface="Calibri" panose="020F0502020204030204" pitchFamily="34" charset="0"/>
                <a:cs typeface="Times New Roman" panose="02020603050405020304" pitchFamily="18" charset="0"/>
              </a:rPr>
              <a:t>Lista de fabricantes de procesadores ARM</a:t>
            </a:r>
            <a:endParaRPr lang="es-MX" sz="3200" dirty="0">
              <a:solidFill>
                <a:schemeClr val="tx1"/>
              </a:solidFill>
              <a:latin typeface="Montserrat" panose="020B0604020202020204" pitchFamily="2" charset="0"/>
            </a:endParaRPr>
          </a:p>
        </p:txBody>
      </p:sp>
      <p:sp>
        <p:nvSpPr>
          <p:cNvPr id="3" name="Marcador de contenido 2">
            <a:extLst>
              <a:ext uri="{FF2B5EF4-FFF2-40B4-BE49-F238E27FC236}">
                <a16:creationId xmlns:a16="http://schemas.microsoft.com/office/drawing/2014/main" id="{3700699A-7011-AFDD-C9C2-87C7A1F1E3E5}"/>
              </a:ext>
            </a:extLst>
          </p:cNvPr>
          <p:cNvSpPr>
            <a:spLocks noGrp="1"/>
          </p:cNvSpPr>
          <p:nvPr>
            <p:ph idx="1"/>
          </p:nvPr>
        </p:nvSpPr>
        <p:spPr>
          <a:xfrm>
            <a:off x="628650" y="1061308"/>
            <a:ext cx="1246803" cy="3740155"/>
          </a:xfrm>
        </p:spPr>
        <p:txBody>
          <a:bodyPr>
            <a:normAutofit fontScale="25000" lnSpcReduction="20000"/>
          </a:bodyPr>
          <a:lstStyle/>
          <a:p>
            <a:pPr marL="257175" indent="-257175">
              <a:buFont typeface="Arial" panose="020B0604020202020204" pitchFamily="34" charset="0"/>
              <a:buChar char="•"/>
              <a:tabLst>
                <a:tab pos="342900" algn="l"/>
              </a:tabLst>
            </a:pPr>
            <a:r>
              <a:rPr lang="es-MX" sz="5400" dirty="0" err="1">
                <a:latin typeface="Source Sans Pro" panose="020B0503030403020204" pitchFamily="34" charset="0"/>
                <a:ea typeface="Source Sans Pro" panose="020B0503030403020204" pitchFamily="34" charset="0"/>
                <a:cs typeface="Times New Roman" panose="02020603050405020304" pitchFamily="18" charset="0"/>
              </a:rPr>
              <a:t>Actel</a:t>
            </a:r>
            <a:endParaRPr lang="es-MX" sz="540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5400" dirty="0">
                <a:latin typeface="Source Sans Pro" panose="020B0503030403020204" pitchFamily="34" charset="0"/>
                <a:ea typeface="Source Sans Pro" panose="020B0503030403020204" pitchFamily="34" charset="0"/>
                <a:cs typeface="Times New Roman" panose="02020603050405020304" pitchFamily="18" charset="0"/>
              </a:rPr>
              <a:t>Alcatel</a:t>
            </a:r>
          </a:p>
          <a:p>
            <a:pPr marL="257175" indent="-257175">
              <a:buFont typeface="Arial" panose="020B0604020202020204" pitchFamily="34" charset="0"/>
              <a:buChar char="•"/>
              <a:tabLst>
                <a:tab pos="342900" algn="l"/>
              </a:tabLst>
            </a:pPr>
            <a:r>
              <a:rPr lang="es-MX" sz="5400" dirty="0" err="1">
                <a:latin typeface="Source Sans Pro" panose="020B0503030403020204" pitchFamily="34" charset="0"/>
                <a:ea typeface="Source Sans Pro" panose="020B0503030403020204" pitchFamily="34" charset="0"/>
                <a:cs typeface="Times New Roman" panose="02020603050405020304" pitchFamily="18" charset="0"/>
              </a:rPr>
              <a:t>Analog</a:t>
            </a:r>
            <a:r>
              <a:rPr lang="es-MX" sz="5400" dirty="0">
                <a:latin typeface="Source Sans Pro" panose="020B0503030403020204" pitchFamily="34" charset="0"/>
                <a:ea typeface="Source Sans Pro" panose="020B0503030403020204" pitchFamily="34" charset="0"/>
                <a:cs typeface="Times New Roman" panose="02020603050405020304" pitchFamily="18" charset="0"/>
              </a:rPr>
              <a:t> </a:t>
            </a:r>
            <a:r>
              <a:rPr lang="es-MX" sz="5400" dirty="0" err="1">
                <a:latin typeface="Source Sans Pro" panose="020B0503030403020204" pitchFamily="34" charset="0"/>
                <a:ea typeface="Source Sans Pro" panose="020B0503030403020204" pitchFamily="34" charset="0"/>
                <a:cs typeface="Times New Roman" panose="02020603050405020304" pitchFamily="18" charset="0"/>
              </a:rPr>
              <a:t>Device</a:t>
            </a:r>
            <a:endParaRPr lang="es-MX" sz="540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5400" dirty="0" err="1">
                <a:latin typeface="Source Sans Pro" panose="020B0503030403020204" pitchFamily="34" charset="0"/>
                <a:ea typeface="Source Sans Pro" panose="020B0503030403020204" pitchFamily="34" charset="0"/>
                <a:cs typeface="Times New Roman" panose="02020603050405020304" pitchFamily="18" charset="0"/>
              </a:rPr>
              <a:t>AppliedMicro</a:t>
            </a:r>
            <a:endParaRPr lang="es-MX" sz="540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5400" dirty="0">
                <a:latin typeface="Source Sans Pro" panose="020B0503030403020204" pitchFamily="34" charset="0"/>
                <a:ea typeface="Source Sans Pro" panose="020B0503030403020204" pitchFamily="34" charset="0"/>
                <a:cs typeface="Times New Roman" panose="02020603050405020304" pitchFamily="18" charset="0"/>
              </a:rPr>
              <a:t>Atmel</a:t>
            </a:r>
          </a:p>
          <a:p>
            <a:pPr marL="257175" indent="-257175">
              <a:buFont typeface="Arial" panose="020B0604020202020204" pitchFamily="34" charset="0"/>
              <a:buChar char="•"/>
              <a:tabLst>
                <a:tab pos="342900" algn="l"/>
              </a:tabLst>
            </a:pPr>
            <a:r>
              <a:rPr lang="es-MX" sz="5400" dirty="0">
                <a:latin typeface="Source Sans Pro" panose="020B0503030403020204" pitchFamily="34" charset="0"/>
                <a:ea typeface="Source Sans Pro" panose="020B0503030403020204" pitchFamily="34" charset="0"/>
                <a:cs typeface="Times New Roman" panose="02020603050405020304" pitchFamily="18" charset="0"/>
              </a:rPr>
              <a:t>Broadcom</a:t>
            </a:r>
          </a:p>
          <a:p>
            <a:pPr marL="257175" indent="-257175">
              <a:buFont typeface="Arial" panose="020B0604020202020204" pitchFamily="34" charset="0"/>
              <a:buChar char="•"/>
              <a:tabLst>
                <a:tab pos="342900" algn="l"/>
              </a:tabLst>
            </a:pPr>
            <a:r>
              <a:rPr lang="es-MX" sz="5400" dirty="0">
                <a:latin typeface="Source Sans Pro" panose="020B0503030403020204" pitchFamily="34" charset="0"/>
                <a:ea typeface="Source Sans Pro" panose="020B0503030403020204" pitchFamily="34" charset="0"/>
                <a:cs typeface="Times New Roman" panose="02020603050405020304" pitchFamily="18" charset="0"/>
              </a:rPr>
              <a:t>Cirrus </a:t>
            </a:r>
            <a:r>
              <a:rPr lang="es-MX" sz="5400" dirty="0" err="1">
                <a:latin typeface="Source Sans Pro" panose="020B0503030403020204" pitchFamily="34" charset="0"/>
                <a:ea typeface="Source Sans Pro" panose="020B0503030403020204" pitchFamily="34" charset="0"/>
                <a:cs typeface="Times New Roman" panose="02020603050405020304" pitchFamily="18" charset="0"/>
              </a:rPr>
              <a:t>Logic</a:t>
            </a:r>
            <a:endParaRPr lang="es-MX" sz="540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5400" dirty="0" err="1">
                <a:latin typeface="Source Sans Pro" panose="020B0503030403020204" pitchFamily="34" charset="0"/>
                <a:ea typeface="Source Sans Pro" panose="020B0503030403020204" pitchFamily="34" charset="0"/>
                <a:cs typeface="Times New Roman" panose="02020603050405020304" pitchFamily="18" charset="0"/>
              </a:rPr>
              <a:t>Cypress</a:t>
            </a:r>
            <a:endParaRPr lang="es-MX" sz="540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5400" dirty="0" err="1">
                <a:latin typeface="Source Sans Pro" panose="020B0503030403020204" pitchFamily="34" charset="0"/>
                <a:ea typeface="Source Sans Pro" panose="020B0503030403020204" pitchFamily="34" charset="0"/>
                <a:cs typeface="Times New Roman" panose="02020603050405020304" pitchFamily="18" charset="0"/>
              </a:rPr>
              <a:t>Ember</a:t>
            </a:r>
            <a:endParaRPr lang="es-MX" sz="540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5400" dirty="0">
                <a:latin typeface="Source Sans Pro" panose="020B0503030403020204" pitchFamily="34" charset="0"/>
                <a:ea typeface="Source Sans Pro" panose="020B0503030403020204" pitchFamily="34" charset="0"/>
                <a:cs typeface="Times New Roman" panose="02020603050405020304" pitchFamily="18" charset="0"/>
              </a:rPr>
              <a:t>Energy Micro</a:t>
            </a:r>
          </a:p>
          <a:p>
            <a:pPr marL="257175" indent="-257175">
              <a:buFont typeface="Arial" panose="020B0604020202020204" pitchFamily="34" charset="0"/>
              <a:buChar char="•"/>
              <a:tabLst>
                <a:tab pos="342900" algn="l"/>
              </a:tabLst>
            </a:pPr>
            <a:r>
              <a:rPr lang="es-MX" sz="5400" dirty="0" err="1">
                <a:latin typeface="Source Sans Pro" panose="020B0503030403020204" pitchFamily="34" charset="0"/>
                <a:ea typeface="Source Sans Pro" panose="020B0503030403020204" pitchFamily="34" charset="0"/>
                <a:cs typeface="Times New Roman" panose="02020603050405020304" pitchFamily="18" charset="0"/>
              </a:rPr>
              <a:t>Freescale</a:t>
            </a:r>
            <a:endParaRPr lang="es-MX" sz="5400" dirty="0">
              <a:latin typeface="Source Sans Pro" panose="020B0503030403020204" pitchFamily="34" charset="0"/>
              <a:ea typeface="Source Sans Pro" panose="020B0503030403020204" pitchFamily="34" charset="0"/>
              <a:cs typeface="Times New Roman" panose="02020603050405020304" pitchFamily="18" charset="0"/>
            </a:endParaRPr>
          </a:p>
          <a:p>
            <a:endParaRPr lang="es-MX" dirty="0"/>
          </a:p>
        </p:txBody>
      </p:sp>
      <p:sp>
        <p:nvSpPr>
          <p:cNvPr id="5" name="CuadroTexto 4">
            <a:extLst>
              <a:ext uri="{FF2B5EF4-FFF2-40B4-BE49-F238E27FC236}">
                <a16:creationId xmlns:a16="http://schemas.microsoft.com/office/drawing/2014/main" id="{A5DB6192-33C2-C267-7355-8C929481CCF6}"/>
              </a:ext>
            </a:extLst>
          </p:cNvPr>
          <p:cNvSpPr txBox="1"/>
          <p:nvPr/>
        </p:nvSpPr>
        <p:spPr>
          <a:xfrm>
            <a:off x="2799183" y="1061308"/>
            <a:ext cx="2190362" cy="3416320"/>
          </a:xfrm>
          <a:prstGeom prst="rect">
            <a:avLst/>
          </a:prstGeom>
          <a:noFill/>
        </p:spPr>
        <p:txBody>
          <a:bodyPr wrap="square">
            <a:spAutoFit/>
          </a:bodyPr>
          <a:lstStyle/>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Lucent</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Marwell</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Microsemi</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Microsoft</a:t>
            </a: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Milandr</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 NEC</a:t>
            </a: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 </a:t>
            </a: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Nitendo</a:t>
            </a:r>
            <a:r>
              <a:rPr lang="es-MX" sz="1350" dirty="0">
                <a:latin typeface="Source Sans Pro" panose="020B0503030403020204" pitchFamily="34" charset="0"/>
                <a:ea typeface="Source Sans Pro" panose="020B0503030403020204" pitchFamily="34" charset="0"/>
                <a:cs typeface="Times New Roman" panose="02020603050405020304" pitchFamily="18" charset="0"/>
              </a:rPr>
              <a:t> </a:t>
            </a: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 Nokia</a:t>
            </a:r>
          </a:p>
          <a:p>
            <a:pP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       </a:t>
            </a: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Nordic</a:t>
            </a:r>
            <a:r>
              <a:rPr lang="es-MX" sz="1350" dirty="0">
                <a:latin typeface="Source Sans Pro" panose="020B0503030403020204" pitchFamily="34" charset="0"/>
                <a:ea typeface="Source Sans Pro" panose="020B0503030403020204" pitchFamily="34" charset="0"/>
                <a:cs typeface="Times New Roman" panose="02020603050405020304" pitchFamily="18" charset="0"/>
              </a:rPr>
              <a:t> Semiconductor </a:t>
            </a: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 </a:t>
            </a: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Nuvoton</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 NXP</a:t>
            </a: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 </a:t>
            </a: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NVidia</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OKI Semiconductor</a:t>
            </a: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 Qualcomm</a:t>
            </a: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Sansung</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Sharp</a:t>
            </a:r>
          </a:p>
        </p:txBody>
      </p:sp>
      <p:sp>
        <p:nvSpPr>
          <p:cNvPr id="7" name="CuadroTexto 6">
            <a:extLst>
              <a:ext uri="{FF2B5EF4-FFF2-40B4-BE49-F238E27FC236}">
                <a16:creationId xmlns:a16="http://schemas.microsoft.com/office/drawing/2014/main" id="{547425D5-7486-797D-ED8C-AB11C186E081}"/>
              </a:ext>
            </a:extLst>
          </p:cNvPr>
          <p:cNvSpPr txBox="1"/>
          <p:nvPr/>
        </p:nvSpPr>
        <p:spPr>
          <a:xfrm>
            <a:off x="5298622" y="1097109"/>
            <a:ext cx="4573166" cy="3208571"/>
          </a:xfrm>
          <a:prstGeom prst="rect">
            <a:avLst/>
          </a:prstGeom>
          <a:noFill/>
        </p:spPr>
        <p:txBody>
          <a:bodyPr wrap="square">
            <a:spAutoFit/>
          </a:bodyPr>
          <a:lstStyle/>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Silicon </a:t>
            </a: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Laboratories</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Socle</a:t>
            </a:r>
            <a:r>
              <a:rPr lang="es-MX" sz="1350" dirty="0">
                <a:latin typeface="Source Sans Pro" panose="020B0503030403020204" pitchFamily="34" charset="0"/>
                <a:ea typeface="Source Sans Pro" panose="020B0503030403020204" pitchFamily="34" charset="0"/>
                <a:cs typeface="Times New Roman" panose="02020603050405020304" pitchFamily="18" charset="0"/>
              </a:rPr>
              <a:t> </a:t>
            </a: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Technology</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SONiX</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Spansion</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ST </a:t>
            </a: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Microelectronics</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Sony</a:t>
            </a: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Texas Instrumental</a:t>
            </a: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Toshiba</a:t>
            </a: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Triad Semiconductor</a:t>
            </a: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VLSI </a:t>
            </a: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Technology</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Yamaha</a:t>
            </a: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Winbond</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WIZnet</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a:p>
            <a:pPr marL="257175" indent="-257175">
              <a:buFont typeface="Arial" panose="020B0604020202020204" pitchFamily="34" charset="0"/>
              <a:buChar char="•"/>
              <a:tabLst>
                <a:tab pos="342900" algn="l"/>
              </a:tabLst>
            </a:pPr>
            <a:r>
              <a:rPr lang="es-MX" sz="1350" dirty="0">
                <a:latin typeface="Source Sans Pro" panose="020B0503030403020204" pitchFamily="34" charset="0"/>
                <a:ea typeface="Source Sans Pro" panose="020B0503030403020204" pitchFamily="34" charset="0"/>
                <a:cs typeface="Times New Roman" panose="02020603050405020304" pitchFamily="18" charset="0"/>
              </a:rPr>
              <a:t>Zilog</a:t>
            </a:r>
          </a:p>
          <a:p>
            <a:pPr marL="257175" indent="-257175">
              <a:buFont typeface="Arial" panose="020B0604020202020204" pitchFamily="34" charset="0"/>
              <a:buChar char="•"/>
              <a:tabLst>
                <a:tab pos="342900" algn="l"/>
              </a:tabLst>
            </a:pPr>
            <a:r>
              <a:rPr lang="es-MX" sz="1350" dirty="0" err="1">
                <a:latin typeface="Source Sans Pro" panose="020B0503030403020204" pitchFamily="34" charset="0"/>
                <a:ea typeface="Source Sans Pro" panose="020B0503030403020204" pitchFamily="34" charset="0"/>
                <a:cs typeface="Times New Roman" panose="02020603050405020304" pitchFamily="18" charset="0"/>
              </a:rPr>
              <a:t>ZiiLABS</a:t>
            </a:r>
            <a:endParaRPr lang="es-MX" sz="1350" dirty="0">
              <a:latin typeface="Source Sans Pro" panose="020B0503030403020204" pitchFamily="34"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2098650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Estado actual de la tecnología ARM</a:t>
            </a:r>
            <a:endParaRPr lang="es-MX" dirty="0"/>
          </a:p>
        </p:txBody>
      </p:sp>
      <p:sp>
        <p:nvSpPr>
          <p:cNvPr id="3" name="2 Marcador de texto"/>
          <p:cNvSpPr>
            <a:spLocks noGrp="1"/>
          </p:cNvSpPr>
          <p:nvPr>
            <p:ph type="body" idx="1"/>
          </p:nvPr>
        </p:nvSpPr>
        <p:spPr/>
        <p:txBody>
          <a:bodyPr/>
          <a:lstStyle/>
          <a:p>
            <a:r>
              <a:rPr lang="es-ES" dirty="0"/>
              <a:t>Recientemente se ha notado un cambio en esta tendencia. Por ejemplo, a finales de 2017 </a:t>
            </a:r>
            <a:r>
              <a:rPr lang="es-ES" dirty="0" err="1"/>
              <a:t>Qualcomm</a:t>
            </a:r>
            <a:r>
              <a:rPr lang="es-ES" dirty="0"/>
              <a:t> y Microsoft anunciaron los primeros dispositivos con Windows 10 que implementan procesadores basados en ARM. Además, HP, </a:t>
            </a:r>
            <a:r>
              <a:rPr lang="es-ES" dirty="0" err="1"/>
              <a:t>Asus</a:t>
            </a:r>
            <a:r>
              <a:rPr lang="es-ES" dirty="0"/>
              <a:t> y Lenovo lanzaron laptops con procesadores </a:t>
            </a:r>
            <a:r>
              <a:rPr lang="es-ES" dirty="0" err="1"/>
              <a:t>Qualcomm</a:t>
            </a:r>
            <a:r>
              <a:rPr lang="es-ES" dirty="0"/>
              <a:t> que usan la arquitectura ARM.</a:t>
            </a:r>
          </a:p>
          <a:p>
            <a:endParaRPr lang="es-ES" dirty="0"/>
          </a:p>
          <a:p>
            <a:r>
              <a:rPr lang="es-ES" dirty="0"/>
              <a:t>Gracias al uso de ARM, el consumo de los dispositivos móviles fue reducido y por lo tanto la duración de vida con batería también se vio extendida, todo esto sin dejar de lado el rendimiento que estaba a la par con la tecnología usada antes que era la del gigante INTEL.</a:t>
            </a:r>
          </a:p>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31</a:t>
            </a:fld>
            <a:endParaRPr lang="es-MX" sz="1400" kern="0"/>
          </a:p>
        </p:txBody>
      </p:sp>
    </p:spTree>
    <p:extLst>
      <p:ext uri="{BB962C8B-B14F-4D97-AF65-F5344CB8AC3E}">
        <p14:creationId xmlns:p14="http://schemas.microsoft.com/office/powerpoint/2010/main" val="3685079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55A70-1023-E39C-76E0-B5DBF0017EE1}"/>
              </a:ext>
            </a:extLst>
          </p:cNvPr>
          <p:cNvSpPr>
            <a:spLocks noGrp="1"/>
          </p:cNvSpPr>
          <p:nvPr>
            <p:ph type="title"/>
          </p:nvPr>
        </p:nvSpPr>
        <p:spPr>
          <a:xfrm>
            <a:off x="713250" y="627534"/>
            <a:ext cx="7717500" cy="572700"/>
          </a:xfrm>
        </p:spPr>
        <p:txBody>
          <a:bodyPr/>
          <a:lstStyle/>
          <a:p>
            <a:r>
              <a:rPr lang="es-MX" dirty="0"/>
              <a:t>Cambio de la arquitectura con el paso del tiempo</a:t>
            </a:r>
          </a:p>
        </p:txBody>
      </p:sp>
      <p:pic>
        <p:nvPicPr>
          <p:cNvPr id="4" name="Imagen 3">
            <a:extLst>
              <a:ext uri="{FF2B5EF4-FFF2-40B4-BE49-F238E27FC236}">
                <a16:creationId xmlns:a16="http://schemas.microsoft.com/office/drawing/2014/main" id="{0A88DACB-7D09-B0A0-F278-AA46BD31BA57}"/>
              </a:ext>
            </a:extLst>
          </p:cNvPr>
          <p:cNvPicPr>
            <a:picLocks noChangeAspect="1"/>
          </p:cNvPicPr>
          <p:nvPr/>
        </p:nvPicPr>
        <p:blipFill rotWithShape="1">
          <a:blip r:embed="rId2">
            <a:extLst>
              <a:ext uri="{28A0092B-C50C-407E-A947-70E740481C1C}">
                <a14:useLocalDpi xmlns:a14="http://schemas.microsoft.com/office/drawing/2010/main" val="0"/>
              </a:ext>
            </a:extLst>
          </a:blip>
          <a:srcRect t="17433"/>
          <a:stretch/>
        </p:blipFill>
        <p:spPr bwMode="auto">
          <a:xfrm>
            <a:off x="1187624" y="1441418"/>
            <a:ext cx="6463630" cy="2632782"/>
          </a:xfrm>
          <a:prstGeom prst="rect">
            <a:avLst/>
          </a:prstGeom>
          <a:noFill/>
          <a:ln>
            <a:noFill/>
          </a:ln>
        </p:spPr>
      </p:pic>
    </p:spTree>
    <p:extLst>
      <p:ext uri="{BB962C8B-B14F-4D97-AF65-F5344CB8AC3E}">
        <p14:creationId xmlns:p14="http://schemas.microsoft.com/office/powerpoint/2010/main" val="1471439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1"/>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Origenes</a:t>
            </a:r>
            <a:endParaRPr dirty="0"/>
          </a:p>
        </p:txBody>
      </p:sp>
      <p:grpSp>
        <p:nvGrpSpPr>
          <p:cNvPr id="1096" name="Google Shape;1096;p41"/>
          <p:cNvGrpSpPr/>
          <p:nvPr/>
        </p:nvGrpSpPr>
        <p:grpSpPr>
          <a:xfrm>
            <a:off x="2300427" y="112222"/>
            <a:ext cx="6969336" cy="4919052"/>
            <a:chOff x="2300427" y="112222"/>
            <a:chExt cx="6969336" cy="4919052"/>
          </a:xfrm>
        </p:grpSpPr>
        <p:grpSp>
          <p:nvGrpSpPr>
            <p:cNvPr id="1097" name="Google Shape;1097;p41"/>
            <p:cNvGrpSpPr/>
            <p:nvPr/>
          </p:nvGrpSpPr>
          <p:grpSpPr>
            <a:xfrm rot="-2700000" flipH="1">
              <a:off x="3277565" y="987828"/>
              <a:ext cx="3211454" cy="3167835"/>
              <a:chOff x="2632375" y="3610525"/>
              <a:chExt cx="1063875" cy="1049425"/>
            </a:xfrm>
          </p:grpSpPr>
          <p:sp>
            <p:nvSpPr>
              <p:cNvPr id="1098" name="Google Shape;1098;p41"/>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99" name="Google Shape;1099;p41"/>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00" name="Google Shape;1100;p41"/>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101" name="Google Shape;1101;p41"/>
            <p:cNvGrpSpPr/>
            <p:nvPr/>
          </p:nvGrpSpPr>
          <p:grpSpPr>
            <a:xfrm rot="-2090361">
              <a:off x="2998105" y="798847"/>
              <a:ext cx="3516348" cy="3545802"/>
              <a:chOff x="6711775" y="1299325"/>
              <a:chExt cx="3277015" cy="3304464"/>
            </a:xfrm>
          </p:grpSpPr>
          <p:sp>
            <p:nvSpPr>
              <p:cNvPr id="1102" name="Google Shape;1102;p41"/>
              <p:cNvSpPr/>
              <p:nvPr/>
            </p:nvSpPr>
            <p:spPr>
              <a:xfrm>
                <a:off x="6711775" y="1327877"/>
                <a:ext cx="3277015" cy="3275912"/>
              </a:xfrm>
              <a:custGeom>
                <a:avLst/>
                <a:gdLst/>
                <a:ahLst/>
                <a:cxnLst/>
                <a:rect l="l" t="t" r="r" b="b"/>
                <a:pathLst>
                  <a:path w="92161" h="92130" fill="none" extrusionOk="0">
                    <a:moveTo>
                      <a:pt x="44348" y="0"/>
                    </a:moveTo>
                    <a:cubicBezTo>
                      <a:pt x="62281" y="0"/>
                      <a:pt x="78421" y="10791"/>
                      <a:pt x="85291" y="27356"/>
                    </a:cubicBezTo>
                    <a:cubicBezTo>
                      <a:pt x="92160" y="43922"/>
                      <a:pt x="88361" y="62980"/>
                      <a:pt x="75686" y="75655"/>
                    </a:cubicBezTo>
                    <a:cubicBezTo>
                      <a:pt x="63011" y="88330"/>
                      <a:pt x="43953" y="92129"/>
                      <a:pt x="27387" y="85260"/>
                    </a:cubicBezTo>
                    <a:cubicBezTo>
                      <a:pt x="10821" y="78421"/>
                      <a:pt x="0" y="62250"/>
                      <a:pt x="0" y="44317"/>
                    </a:cubicBez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03" name="Google Shape;1103;p41"/>
              <p:cNvSpPr/>
              <p:nvPr/>
            </p:nvSpPr>
            <p:spPr>
              <a:xfrm>
                <a:off x="9627695" y="2121819"/>
                <a:ext cx="85800" cy="71222"/>
              </a:xfrm>
              <a:custGeom>
                <a:avLst/>
                <a:gdLst/>
                <a:ahLst/>
                <a:cxnLst/>
                <a:rect l="l" t="t" r="r" b="b"/>
                <a:pathLst>
                  <a:path w="2413" h="2003" extrusionOk="0">
                    <a:moveTo>
                      <a:pt x="1290" y="0"/>
                    </a:moveTo>
                    <a:cubicBezTo>
                      <a:pt x="1112" y="0"/>
                      <a:pt x="930" y="51"/>
                      <a:pt x="760" y="164"/>
                    </a:cubicBezTo>
                    <a:cubicBezTo>
                      <a:pt x="0" y="650"/>
                      <a:pt x="213" y="1805"/>
                      <a:pt x="1094" y="1988"/>
                    </a:cubicBezTo>
                    <a:cubicBezTo>
                      <a:pt x="1151" y="1998"/>
                      <a:pt x="1209" y="2003"/>
                      <a:pt x="1265" y="2003"/>
                    </a:cubicBezTo>
                    <a:cubicBezTo>
                      <a:pt x="1721" y="2003"/>
                      <a:pt x="2141" y="1687"/>
                      <a:pt x="2249" y="1228"/>
                    </a:cubicBezTo>
                    <a:cubicBezTo>
                      <a:pt x="2413" y="551"/>
                      <a:pt x="1878" y="0"/>
                      <a:pt x="1290"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04" name="Google Shape;1104;p41"/>
              <p:cNvSpPr/>
              <p:nvPr/>
            </p:nvSpPr>
            <p:spPr>
              <a:xfrm>
                <a:off x="8409670" y="1299325"/>
                <a:ext cx="84982" cy="70546"/>
              </a:xfrm>
              <a:custGeom>
                <a:avLst/>
                <a:gdLst/>
                <a:ahLst/>
                <a:cxnLst/>
                <a:rect l="l" t="t" r="r" b="b"/>
                <a:pathLst>
                  <a:path w="2390" h="1984" extrusionOk="0">
                    <a:moveTo>
                      <a:pt x="1275" y="1"/>
                    </a:moveTo>
                    <a:cubicBezTo>
                      <a:pt x="1094" y="1"/>
                      <a:pt x="907" y="51"/>
                      <a:pt x="730" y="165"/>
                    </a:cubicBezTo>
                    <a:cubicBezTo>
                      <a:pt x="0" y="651"/>
                      <a:pt x="213" y="1776"/>
                      <a:pt x="1094" y="1958"/>
                    </a:cubicBezTo>
                    <a:cubicBezTo>
                      <a:pt x="1166" y="1975"/>
                      <a:pt x="1237" y="1983"/>
                      <a:pt x="1308" y="1983"/>
                    </a:cubicBezTo>
                    <a:cubicBezTo>
                      <a:pt x="1747" y="1983"/>
                      <a:pt x="2145" y="1670"/>
                      <a:pt x="2249" y="1198"/>
                    </a:cubicBezTo>
                    <a:cubicBezTo>
                      <a:pt x="2389" y="546"/>
                      <a:pt x="1868" y="1"/>
                      <a:pt x="1275"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05" name="Google Shape;1105;p41"/>
              <p:cNvSpPr/>
              <p:nvPr/>
            </p:nvSpPr>
            <p:spPr>
              <a:xfrm>
                <a:off x="8374007" y="4442202"/>
                <a:ext cx="86049" cy="70511"/>
              </a:xfrm>
              <a:custGeom>
                <a:avLst/>
                <a:gdLst/>
                <a:ahLst/>
                <a:cxnLst/>
                <a:rect l="l" t="t" r="r" b="b"/>
                <a:pathLst>
                  <a:path w="2420" h="1983" extrusionOk="0">
                    <a:moveTo>
                      <a:pt x="1293" y="0"/>
                    </a:moveTo>
                    <a:cubicBezTo>
                      <a:pt x="1114" y="0"/>
                      <a:pt x="930" y="51"/>
                      <a:pt x="760" y="164"/>
                    </a:cubicBezTo>
                    <a:cubicBezTo>
                      <a:pt x="0" y="651"/>
                      <a:pt x="243" y="1775"/>
                      <a:pt x="1094" y="1958"/>
                    </a:cubicBezTo>
                    <a:cubicBezTo>
                      <a:pt x="1170" y="1974"/>
                      <a:pt x="1245" y="1983"/>
                      <a:pt x="1319" y="1983"/>
                    </a:cubicBezTo>
                    <a:cubicBezTo>
                      <a:pt x="1777" y="1983"/>
                      <a:pt x="2175" y="1669"/>
                      <a:pt x="2280" y="1198"/>
                    </a:cubicBezTo>
                    <a:cubicBezTo>
                      <a:pt x="2420" y="545"/>
                      <a:pt x="1881" y="0"/>
                      <a:pt x="129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06" name="Google Shape;1106;p41"/>
              <p:cNvSpPr/>
              <p:nvPr/>
            </p:nvSpPr>
            <p:spPr>
              <a:xfrm>
                <a:off x="7136035" y="3984554"/>
                <a:ext cx="79755" cy="70511"/>
              </a:xfrm>
              <a:custGeom>
                <a:avLst/>
                <a:gdLst/>
                <a:ahLst/>
                <a:cxnLst/>
                <a:rect l="l" t="t" r="r" b="b"/>
                <a:pathLst>
                  <a:path w="2243" h="1983" extrusionOk="0">
                    <a:moveTo>
                      <a:pt x="1142" y="0"/>
                    </a:moveTo>
                    <a:cubicBezTo>
                      <a:pt x="744" y="0"/>
                      <a:pt x="355" y="224"/>
                      <a:pt x="227" y="725"/>
                    </a:cubicBezTo>
                    <a:cubicBezTo>
                      <a:pt x="1" y="1508"/>
                      <a:pt x="611" y="1982"/>
                      <a:pt x="1209" y="1982"/>
                    </a:cubicBezTo>
                    <a:cubicBezTo>
                      <a:pt x="1655" y="1982"/>
                      <a:pt x="2094" y="1718"/>
                      <a:pt x="2172" y="1120"/>
                    </a:cubicBezTo>
                    <a:cubicBezTo>
                      <a:pt x="2242" y="418"/>
                      <a:pt x="1684" y="0"/>
                      <a:pt x="1142"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1107" name="Google Shape;1107;p41"/>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08" name="Google Shape;1108;p41"/>
            <p:cNvSpPr/>
            <p:nvPr/>
          </p:nvSpPr>
          <p:spPr>
            <a:xfrm>
              <a:off x="8125138" y="25506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09" name="Google Shape;1109;p41"/>
            <p:cNvSpPr/>
            <p:nvPr/>
          </p:nvSpPr>
          <p:spPr>
            <a:xfrm>
              <a:off x="7635482" y="17078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10" name="Google Shape;1110;p41"/>
            <p:cNvSpPr/>
            <p:nvPr/>
          </p:nvSpPr>
          <p:spPr>
            <a:xfrm>
              <a:off x="7949075" y="20214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11" name="Google Shape;1111;p41"/>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12" name="Google Shape;1112;p41"/>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13" name="Google Shape;1113;p41"/>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14" name="Google Shape;1114;p41"/>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1115" name="Google Shape;1115;p41"/>
          <p:cNvGrpSpPr/>
          <p:nvPr/>
        </p:nvGrpSpPr>
        <p:grpSpPr>
          <a:xfrm rot="10800000" flipH="1">
            <a:off x="7154325" y="3924763"/>
            <a:ext cx="474200" cy="1505350"/>
            <a:chOff x="3995775" y="-443725"/>
            <a:chExt cx="474200" cy="1505350"/>
          </a:xfrm>
        </p:grpSpPr>
        <p:sp>
          <p:nvSpPr>
            <p:cNvPr id="1116" name="Google Shape;1116;p4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17" name="Google Shape;1117;p4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Tree>
    <p:extLst>
      <p:ext uri="{BB962C8B-B14F-4D97-AF65-F5344CB8AC3E}">
        <p14:creationId xmlns:p14="http://schemas.microsoft.com/office/powerpoint/2010/main" val="583125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3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34"/>
          <p:cNvSpPr txBox="1">
            <a:spLocks noGrp="1"/>
          </p:cNvSpPr>
          <p:nvPr>
            <p:ph type="body" idx="1"/>
          </p:nvPr>
        </p:nvSpPr>
        <p:spPr>
          <a:xfrm>
            <a:off x="720000" y="1187400"/>
            <a:ext cx="3996016" cy="3416400"/>
          </a:xfrm>
          <a:prstGeom prst="rect">
            <a:avLst/>
          </a:prstGeom>
          <a:noFill/>
          <a:ln>
            <a:noFill/>
          </a:ln>
        </p:spPr>
        <p:txBody>
          <a:bodyPr spcFirstLastPara="1" wrap="square" lIns="91425" tIns="91425" rIns="91425" bIns="91425" anchor="ctr" anchorCtr="0">
            <a:noAutofit/>
          </a:bodyPr>
          <a:lstStyle/>
          <a:p>
            <a:pPr marL="0" lvl="0" indent="0" algn="just">
              <a:buNone/>
            </a:pPr>
            <a:r>
              <a:rPr lang="es-ES" dirty="0"/>
              <a:t>Las arquitecturas ARM surgen por la necesidad de aumentar el rendimiento y el poder de los chips de aquella época que data de 1982 cuando Apple lanza Lisa, que es la primer PC con ventanas y un procesador de 16 bit, que en su momento era bastante avanzado puesto que el común durante años fueron 8 bits.</a:t>
            </a:r>
          </a:p>
          <a:p>
            <a:pPr marL="0" lvl="0" indent="0" algn="just">
              <a:buNone/>
            </a:pPr>
            <a:endParaRPr lang="es-ES" dirty="0"/>
          </a:p>
          <a:p>
            <a:pPr marL="0" lvl="0" indent="0" algn="just">
              <a:buNone/>
            </a:pPr>
            <a:r>
              <a:rPr lang="es-ES" dirty="0"/>
              <a:t>A partir de la salida de Lisa, un equipo en “</a:t>
            </a:r>
            <a:r>
              <a:rPr lang="es-ES" dirty="0" err="1"/>
              <a:t>Acorn’s</a:t>
            </a:r>
            <a:r>
              <a:rPr lang="es-ES" dirty="0"/>
              <a:t> </a:t>
            </a:r>
            <a:r>
              <a:rPr lang="es-ES" dirty="0" err="1"/>
              <a:t>advanced</a:t>
            </a:r>
            <a:r>
              <a:rPr lang="es-ES" dirty="0"/>
              <a:t> </a:t>
            </a:r>
            <a:r>
              <a:rPr lang="es-ES" dirty="0" err="1"/>
              <a:t>research</a:t>
            </a:r>
            <a:r>
              <a:rPr lang="es-ES" dirty="0"/>
              <a:t> and </a:t>
            </a:r>
            <a:r>
              <a:rPr lang="es-ES" dirty="0" err="1"/>
              <a:t>development</a:t>
            </a:r>
            <a:r>
              <a:rPr lang="es-ES" dirty="0"/>
              <a:t>” fue establecido para desarrollar un procesador RISC que en su momento era una idea arriesgada.</a:t>
            </a:r>
          </a:p>
          <a:p>
            <a:pPr marL="0" lvl="0" indent="0" algn="just">
              <a:buNone/>
            </a:pPr>
            <a:endParaRPr lang="es-ES" dirty="0"/>
          </a:p>
          <a:p>
            <a:pPr marL="0" lvl="0" indent="0" algn="just">
              <a:buNone/>
            </a:pPr>
            <a:r>
              <a:rPr lang="es-ES" dirty="0"/>
              <a:t>El resultado de este grupo de desarrolladores fue el primer procesador ARM, “</a:t>
            </a:r>
            <a:r>
              <a:rPr lang="es-ES" dirty="0" err="1"/>
              <a:t>Acorn</a:t>
            </a:r>
            <a:r>
              <a:rPr lang="es-ES" dirty="0"/>
              <a:t> RISC machine”(después cambiado a “</a:t>
            </a:r>
            <a:r>
              <a:rPr lang="es-ES" dirty="0" err="1"/>
              <a:t>Advanced</a:t>
            </a:r>
            <a:r>
              <a:rPr lang="es-ES" dirty="0"/>
              <a:t> RISC machines”) en 1985 salieron las primeras muestras de este procesador, siendo el primer procesador que usa tecnología VSLI con un factor de tamaño de 3µm usando menos de 25,000 transistores.</a:t>
            </a:r>
          </a:p>
          <a:p>
            <a:pPr marL="0" lvl="0" indent="0">
              <a:buNone/>
            </a:pPr>
            <a:endParaRPr lang="es-ES" dirty="0"/>
          </a:p>
        </p:txBody>
      </p:sp>
      <p:sp>
        <p:nvSpPr>
          <p:cNvPr id="903" name="Google Shape;903;p34"/>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6</a:t>
            </a:fld>
            <a:endParaRPr/>
          </a:p>
        </p:txBody>
      </p:sp>
      <p:pic>
        <p:nvPicPr>
          <p:cNvPr id="2050" name="Picture 2" descr="https://lh4.googleusercontent.com/QZt8CIPTEcdPQHp6pLO1yvfDrAgLvMe8GwUFL5C-nRz07VQtTXWUKoGTfP7eU3vUfFKKyyf9_R258U9fH9SOANNfenFG9n8MW8uj2nqarp9KO9754R17LOZ6b8XHVYIxb18Vqb0s06219Kn3IaWyne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012518"/>
            <a:ext cx="3024335" cy="309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104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3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Avances</a:t>
            </a:r>
            <a:endParaRPr dirty="0"/>
          </a:p>
        </p:txBody>
      </p:sp>
      <p:sp>
        <p:nvSpPr>
          <p:cNvPr id="902" name="Google Shape;902;p34"/>
          <p:cNvSpPr txBox="1">
            <a:spLocks noGrp="1"/>
          </p:cNvSpPr>
          <p:nvPr>
            <p:ph type="body" idx="1"/>
          </p:nvPr>
        </p:nvSpPr>
        <p:spPr>
          <a:xfrm>
            <a:off x="720000" y="1187400"/>
            <a:ext cx="3563968" cy="3416400"/>
          </a:xfrm>
          <a:prstGeom prst="rect">
            <a:avLst/>
          </a:prstGeom>
          <a:noFill/>
          <a:ln>
            <a:noFill/>
          </a:ln>
        </p:spPr>
        <p:txBody>
          <a:bodyPr spcFirstLastPara="1" wrap="square" lIns="91425" tIns="91425" rIns="91425" bIns="91425" anchor="ctr" anchorCtr="0">
            <a:noAutofit/>
          </a:bodyPr>
          <a:lstStyle/>
          <a:p>
            <a:pPr marL="171450" indent="-171450" algn="just"/>
            <a:r>
              <a:rPr lang="es-ES" dirty="0"/>
              <a:t>El sistema de instrucciones de ARM2 fue mejorado para maximizar el rendimiento de los sistemas basados en él ARM2 contaba con un bus de datos de 32 bits, un bus de dirección de 26 bits y 16 registros de 32 bits pero uno de estos registros funciona como contador de programa, aprovechando los 4 bits superiores y los 2 inferiores para el registro de banderas del procesador, por lo que solo 15 registros eran utilizables pero sin memoria caché por el momento.</a:t>
            </a:r>
          </a:p>
        </p:txBody>
      </p:sp>
      <p:sp>
        <p:nvSpPr>
          <p:cNvPr id="903" name="Google Shape;903;p34"/>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7</a:t>
            </a:fld>
            <a:endParaRPr/>
          </a:p>
        </p:txBody>
      </p:sp>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4" t="11058" r="56488" b="20293"/>
          <a:stretch/>
        </p:blipFill>
        <p:spPr bwMode="auto">
          <a:xfrm>
            <a:off x="4355976" y="1302099"/>
            <a:ext cx="3312368" cy="300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239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3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34"/>
          <p:cNvSpPr txBox="1">
            <a:spLocks noGrp="1"/>
          </p:cNvSpPr>
          <p:nvPr>
            <p:ph type="body" idx="1"/>
          </p:nvPr>
        </p:nvSpPr>
        <p:spPr>
          <a:xfrm>
            <a:off x="720000" y="1187400"/>
            <a:ext cx="2627864" cy="3416400"/>
          </a:xfrm>
          <a:prstGeom prst="rect">
            <a:avLst/>
          </a:prstGeom>
          <a:noFill/>
          <a:ln>
            <a:noFill/>
          </a:ln>
        </p:spPr>
        <p:txBody>
          <a:bodyPr spcFirstLastPara="1" wrap="square" lIns="91425" tIns="91425" rIns="91425" bIns="91425" anchor="ctr" anchorCtr="0">
            <a:noAutofit/>
          </a:bodyPr>
          <a:lstStyle/>
          <a:p>
            <a:pPr marL="171450" indent="-171450" algn="just"/>
            <a:r>
              <a:rPr lang="es-ES" dirty="0"/>
              <a:t>ARM3 a diferencia de sus predecesores cuenta con 4KB de memoria caché y una nueva instrucción.</a:t>
            </a:r>
          </a:p>
          <a:p>
            <a:pPr marL="171450" indent="-171450" algn="just"/>
            <a:endParaRPr lang="es-ES" dirty="0"/>
          </a:p>
          <a:p>
            <a:pPr marL="171450" indent="-171450" algn="just"/>
            <a:r>
              <a:rPr lang="en-US" dirty="0"/>
              <a:t>SWP - Swap word memory-register, Atomic (uninterruptible)</a:t>
            </a:r>
            <a:endParaRPr lang="es-ES" dirty="0"/>
          </a:p>
        </p:txBody>
      </p:sp>
      <p:sp>
        <p:nvSpPr>
          <p:cNvPr id="903" name="Google Shape;903;p34"/>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8</a:t>
            </a:fld>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2425" r="61646" b="14295"/>
          <a:stretch/>
        </p:blipFill>
        <p:spPr bwMode="auto">
          <a:xfrm>
            <a:off x="4355976" y="1371600"/>
            <a:ext cx="3315318" cy="307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7684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texto"/>
          <p:cNvSpPr>
            <a:spLocks noGrp="1"/>
          </p:cNvSpPr>
          <p:nvPr>
            <p:ph type="body" idx="1"/>
          </p:nvPr>
        </p:nvSpPr>
        <p:spPr>
          <a:xfrm>
            <a:off x="720000" y="1187400"/>
            <a:ext cx="3852000" cy="3416400"/>
          </a:xfrm>
        </p:spPr>
        <p:txBody>
          <a:bodyPr/>
          <a:lstStyle/>
          <a:p>
            <a:pPr marL="171450" indent="-171450" algn="just"/>
            <a:r>
              <a:rPr lang="es-ES" dirty="0"/>
              <a:t>ARM 4 y 5 nunca se realizaron ya que el propietario de ARM, </a:t>
            </a:r>
            <a:r>
              <a:rPr lang="es-ES" dirty="0" err="1"/>
              <a:t>Acorn</a:t>
            </a:r>
            <a:r>
              <a:rPr lang="es-ES" dirty="0"/>
              <a:t> decidió crear una compañía dedicada únicamente a estos procesadores, ARM Ltd., de ahí que se saltaran las versiones 4 y 5.</a:t>
            </a:r>
          </a:p>
          <a:p>
            <a:pPr marL="171450" indent="-171450" algn="just"/>
            <a:endParaRPr lang="es-ES" dirty="0"/>
          </a:p>
          <a:p>
            <a:pPr marL="171450" indent="-171450" algn="just"/>
            <a:r>
              <a:rPr lang="es-ES" dirty="0"/>
              <a:t>Tras la colaboración de ARM y Apple surge el ARM6 que ahora cuenta con un bus de dirección de 32 bits, 31 registros de 32 bits y la memoria caché de 4KB.Apple uso este procesador para sus computadoras.</a:t>
            </a:r>
          </a:p>
          <a:p>
            <a:pPr marL="171450" indent="-171450" algn="just"/>
            <a:endParaRPr lang="es-ES" dirty="0"/>
          </a:p>
          <a:p>
            <a:pPr marL="171450" indent="-171450" algn="just"/>
            <a:r>
              <a:rPr lang="es-ES" dirty="0"/>
              <a:t>ARM6 precede a la familia ARM7, ARM9 y ARM11 que son las familias más usadas incluso en la actualidad ya que cada tiene distintos usos y son flexibles en términos de rendimiento.</a:t>
            </a:r>
          </a:p>
          <a:p>
            <a:endParaRPr lang="es-MX" dirty="0"/>
          </a:p>
        </p:txBody>
      </p:sp>
      <p:sp>
        <p:nvSpPr>
          <p:cNvPr id="4" name="3 Marcador de número de diapositiva"/>
          <p:cNvSpPr>
            <a:spLocks noGrp="1"/>
          </p:cNvSpPr>
          <p:nvPr>
            <p:ph type="sldNum" idx="12"/>
          </p:nvPr>
        </p:nvSpPr>
        <p:spPr/>
        <p:txBody>
          <a:bodyPr/>
          <a:lstStyle/>
          <a:p>
            <a:pPr>
              <a:buClr>
                <a:srgbClr val="000000"/>
              </a:buClr>
              <a:buFont typeface="Arial"/>
              <a:buNone/>
            </a:pPr>
            <a:fld id="{00000000-1234-1234-1234-123412341234}" type="slidenum">
              <a:rPr lang="es-MX" sz="1400" kern="0" smtClean="0"/>
              <a:pPr>
                <a:buClr>
                  <a:srgbClr val="000000"/>
                </a:buClr>
                <a:buFont typeface="Arial"/>
                <a:buNone/>
              </a:pPr>
              <a:t>9</a:t>
            </a:fld>
            <a:endParaRPr lang="es-MX" sz="1400" kern="0"/>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82" t="14747" r="57178" b="21914"/>
          <a:stretch/>
        </p:blipFill>
        <p:spPr bwMode="auto">
          <a:xfrm>
            <a:off x="4716016" y="1347614"/>
            <a:ext cx="3373395" cy="29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5917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1655</TotalTime>
  <Words>2655</Words>
  <Application>Microsoft Office PowerPoint</Application>
  <PresentationFormat>Presentación en pantalla (16:9)</PresentationFormat>
  <Paragraphs>221</Paragraphs>
  <Slides>31</Slides>
  <Notes>21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31</vt:i4>
      </vt:variant>
    </vt:vector>
  </HeadingPairs>
  <TitlesOfParts>
    <vt:vector size="42" baseType="lpstr">
      <vt:lpstr>Arial</vt:lpstr>
      <vt:lpstr>Bebas Neue</vt:lpstr>
      <vt:lpstr>Book Antiqua</vt:lpstr>
      <vt:lpstr>Calibri</vt:lpstr>
      <vt:lpstr>Josefin Slab SemiBold</vt:lpstr>
      <vt:lpstr>Lato</vt:lpstr>
      <vt:lpstr>Montserrat</vt:lpstr>
      <vt:lpstr>Raleway</vt:lpstr>
      <vt:lpstr>Source Sans Pro</vt:lpstr>
      <vt:lpstr>Times New Roman</vt:lpstr>
      <vt:lpstr>Electronic Circuit Style CV by Slidesgo</vt:lpstr>
      <vt:lpstr>Arquitectura ARM</vt:lpstr>
      <vt:lpstr>Arquitectura ARM</vt:lpstr>
      <vt:lpstr>Estructura interna de un cortex M3 chip</vt:lpstr>
      <vt:lpstr>Cambio de la arquitectura con el paso del tiempo</vt:lpstr>
      <vt:lpstr>Origenes</vt:lpstr>
      <vt:lpstr>Presentación de PowerPoint</vt:lpstr>
      <vt:lpstr>Avances</vt:lpstr>
      <vt:lpstr>Presentación de PowerPoint</vt:lpstr>
      <vt:lpstr>Presentación de PowerPoint</vt:lpstr>
      <vt:lpstr>Arquitectura v7</vt:lpstr>
      <vt:lpstr>ARM7TDMI-S</vt:lpstr>
      <vt:lpstr>Características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Set de instrucciones</vt:lpstr>
      <vt:lpstr>Utilización de Operador 2</vt:lpstr>
      <vt:lpstr>Presentación de PowerPoint</vt:lpstr>
      <vt:lpstr>Modo de direccionamiento 2</vt:lpstr>
      <vt:lpstr>Modo de direccionamiento 3</vt:lpstr>
      <vt:lpstr>Mnemónicos y los operadores</vt:lpstr>
      <vt:lpstr>Presentación de PowerPoint</vt:lpstr>
      <vt:lpstr>Compiladores</vt:lpstr>
      <vt:lpstr>PROCESADORES ARM COMERCIALES AL PÚBLICO </vt:lpstr>
      <vt:lpstr>Lista de fabricantes de procesadores ARM</vt:lpstr>
      <vt:lpstr>Estado actual de la tecnología ARM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Ing. Marcos Paz</dc:creator>
  <cp:lastModifiedBy>Hector antonio Becerra rangel</cp:lastModifiedBy>
  <cp:revision>25</cp:revision>
  <dcterms:created xsi:type="dcterms:W3CDTF">2022-09-03T19:46:45Z</dcterms:created>
  <dcterms:modified xsi:type="dcterms:W3CDTF">2022-09-14T20:21:17Z</dcterms:modified>
</cp:coreProperties>
</file>